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27" d="100"/>
          <a:sy n="127" d="100"/>
        </p:scale>
        <p:origin x="2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25FAB-60D6-4686-87E4-066C9F522249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7724B-976A-4BE5-8DE9-982D1B2621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91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D44BD8-0233-CF0A-F8E4-CBD228126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1F3EA43-EE46-8076-17F6-79B5C2B19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0B5C3B-6D15-42A2-2625-D88D8719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E28EC8-0F6B-0D4D-C822-8A5E5AC6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4BA51C-5213-A9DC-D845-FF48F639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12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BDCE0-0AA9-F071-7117-94125D81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749F533-FA1A-5CCC-3329-E8B80A72A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5F4093-3A4F-B0B7-2EDE-849A80C8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D34ADE-4E67-F6BC-E565-A182C30D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AE1EF7-E881-7516-F0C1-B2A31B32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39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AE9A4B6-91C6-2E6A-89C1-C27A58E17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E0D0C07-431F-6310-0BBF-538E8833A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42DA6D-7A03-839F-D376-0AB712E1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121610-AD5E-969D-0D55-99E807E4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2309FC-DF19-C666-6D84-D417CFC5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8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0ACAF2-7A25-2330-4649-25BB2B4F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98F486-C5CE-0482-D4F6-99ACEADF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3982EC-0153-E6CF-51A8-923F8CA7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F5E83D-B309-DA96-65F0-9D1B3973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3F01AD-F576-6425-0A81-F8F9F970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8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E1BEE-D797-6525-27F4-C1348A45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E6762D-99F4-7B05-3557-B0730184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1514F3-8B56-849D-3362-13DA769F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939074-1A70-BB8C-3C50-220A92D7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7FE28A-5FBA-A10A-7518-20A38C62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42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A8FEC-6EEB-1E3C-C1A4-E6D524769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EA4F65-2D92-A4E3-6DC9-6AD42E239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8318C4-F721-5E38-C0FD-2E3A26F92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EED0EFB-8EFC-EB80-1E2E-7519C5B5B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2D0853C-54B7-ED3A-FFA8-0B7F4AFC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CF7E82-05E8-753B-4105-B4159106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1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4FA2CB-9340-3F83-2374-E7C7C8B8A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709E68-F15E-A395-6D20-62D4B4596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7246037-86CB-1860-1D96-00E404B45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DD9F4F0-958B-307C-A853-9F4E0E294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8E287C-BA37-8F1B-E76F-1B98BFFED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47E5AE8-462E-5EDF-CFF5-FC7487746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1FC9591-1A68-14F1-DD80-03CE7456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11563A2-2153-DCDB-46F1-D65067B2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33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14C119-2834-6A26-7D16-FED4BBCA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E35A64-C5E7-5021-7984-ACF83426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5BF9D41-24F1-EEAE-CD7C-239216B57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3F94EAE-540C-278D-0C0A-B86EAE8A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14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DD8E9CC-31E1-FF9D-DC33-D5BEFE28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3B66143-899E-68C7-AE90-09B43F03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265A1A5-D774-AB7A-C523-B382B55B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21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8B0CE9-FC1D-B704-7750-DC163E470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D2792C-2FAC-60F5-CCE3-4CABC05E0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B7BF3EB-7FA3-5CAA-97CE-7295CF0BF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0C3A29-EA17-F726-02ED-96CF6869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71E163-0761-ADAB-839B-D4C9813E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A66CF1B-119A-493A-C4AB-41B5713B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62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30A726-79C5-FD72-BB25-A2ABA336B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E2AB216-6C9A-3705-4097-D5CB0E952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53BB72-F2E4-1B49-24FC-96F81326E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19A92A8-E396-4275-E985-E8B7BBC0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BCFE4C-C51D-16E9-40FB-405897A1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336C81E-2FF1-E4D1-1658-7EB0916B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38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5AF1E9-1ABD-C74F-31B7-79984786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54475A-3144-95E7-D352-329F6E090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EA2A0A-CBB4-C196-C944-3C58CFBE9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8A18-F667-4A27-BC36-D38909F3F230}" type="datetimeFigureOut">
              <a:rPr lang="pl-PL" smtClean="0"/>
              <a:t>06.09.2023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51DFDE-DEB8-8891-4D64-DACE191AF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A11052-F691-1F4D-82B1-D91191877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4C57-3E98-45C4-BABA-9CE86A93F5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39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ło niebieskie">
            <a:extLst>
              <a:ext uri="{FF2B5EF4-FFF2-40B4-BE49-F238E27FC236}">
                <a16:creationId xmlns:a16="http://schemas.microsoft.com/office/drawing/2014/main" id="{AD86D1FA-D664-8732-448F-763A48D51590}"/>
              </a:ext>
            </a:extLst>
          </p:cNvPr>
          <p:cNvSpPr/>
          <p:nvPr/>
        </p:nvSpPr>
        <p:spPr>
          <a:xfrm>
            <a:off x="1559496" y="1009885"/>
            <a:ext cx="10009112" cy="55837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24" name="Prostokąt: zaokrąglone rogi 2023">
            <a:extLst>
              <a:ext uri="{FF2B5EF4-FFF2-40B4-BE49-F238E27FC236}">
                <a16:creationId xmlns:a16="http://schemas.microsoft.com/office/drawing/2014/main" id="{131D749D-0AA8-A01F-0D43-DBACE1C33BE9}"/>
              </a:ext>
            </a:extLst>
          </p:cNvPr>
          <p:cNvSpPr/>
          <p:nvPr/>
        </p:nvSpPr>
        <p:spPr>
          <a:xfrm>
            <a:off x="6313202" y="140278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b="1" dirty="0"/>
              <a:t>Rektor Uniwersytetu</a:t>
            </a:r>
            <a:r>
              <a:rPr lang="pl-PL" sz="600" b="1" baseline="0" dirty="0"/>
              <a:t> Medycznego</a:t>
            </a:r>
            <a:endParaRPr lang="pl-PL" sz="600" b="1" dirty="0"/>
          </a:p>
        </p:txBody>
      </p:sp>
      <p:sp>
        <p:nvSpPr>
          <p:cNvPr id="2025" name="Prostokąt: zaokrąglone rogi 2024">
            <a:extLst>
              <a:ext uri="{FF2B5EF4-FFF2-40B4-BE49-F238E27FC236}">
                <a16:creationId xmlns:a16="http://schemas.microsoft.com/office/drawing/2014/main" id="{75171BD4-F552-466A-A0FA-2D76D7AA69CC}"/>
              </a:ext>
            </a:extLst>
          </p:cNvPr>
          <p:cNvSpPr/>
          <p:nvPr/>
        </p:nvSpPr>
        <p:spPr>
          <a:xfrm>
            <a:off x="6314877" y="400926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Dyrektor</a:t>
            </a:r>
          </a:p>
        </p:txBody>
      </p:sp>
      <p:sp>
        <p:nvSpPr>
          <p:cNvPr id="2027" name="Prostokąt: zaokrąglone rogi 2026">
            <a:extLst>
              <a:ext uri="{FF2B5EF4-FFF2-40B4-BE49-F238E27FC236}">
                <a16:creationId xmlns:a16="http://schemas.microsoft.com/office/drawing/2014/main" id="{769D52F5-10C7-4496-B4FB-F623C2E3726E}"/>
              </a:ext>
            </a:extLst>
          </p:cNvPr>
          <p:cNvSpPr/>
          <p:nvPr/>
        </p:nvSpPr>
        <p:spPr>
          <a:xfrm>
            <a:off x="4871864" y="404688"/>
            <a:ext cx="1080000" cy="216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/>
              <a:t>Rada Społeczna Szpitala</a:t>
            </a:r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25CE353A-26EC-2427-8A2A-A2BF10B9D26C}"/>
              </a:ext>
            </a:extLst>
          </p:cNvPr>
          <p:cNvCxnSpPr>
            <a:cxnSpLocks/>
            <a:stCxn id="2025" idx="1"/>
            <a:endCxn id="2027" idx="3"/>
          </p:cNvCxnSpPr>
          <p:nvPr/>
        </p:nvCxnSpPr>
        <p:spPr>
          <a:xfrm flipH="1">
            <a:off x="5951864" y="508926"/>
            <a:ext cx="363013" cy="3762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: łamany 40">
            <a:extLst>
              <a:ext uri="{FF2B5EF4-FFF2-40B4-BE49-F238E27FC236}">
                <a16:creationId xmlns:a16="http://schemas.microsoft.com/office/drawing/2014/main" id="{4B7CF938-1F54-DA33-EA47-B549207E40FA}"/>
              </a:ext>
            </a:extLst>
          </p:cNvPr>
          <p:cNvCxnSpPr>
            <a:cxnSpLocks/>
            <a:stCxn id="2025" idx="2"/>
            <a:endCxn id="11" idx="1"/>
          </p:cNvCxnSpPr>
          <p:nvPr/>
        </p:nvCxnSpPr>
        <p:spPr>
          <a:xfrm rot="5400000">
            <a:off x="2614781" y="-438358"/>
            <a:ext cx="3184812" cy="5295381"/>
          </a:xfrm>
          <a:prstGeom prst="bentConnector4">
            <a:avLst>
              <a:gd name="adj1" fmla="val 6169"/>
              <a:gd name="adj2" fmla="val 104317"/>
            </a:avLst>
          </a:prstGeom>
          <a:ln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a 29">
            <a:extLst>
              <a:ext uri="{FF2B5EF4-FFF2-40B4-BE49-F238E27FC236}">
                <a16:creationId xmlns:a16="http://schemas.microsoft.com/office/drawing/2014/main" id="{5393B234-CEEE-540C-7DF0-26DC98C139CB}"/>
              </a:ext>
            </a:extLst>
          </p:cNvPr>
          <p:cNvGrpSpPr/>
          <p:nvPr/>
        </p:nvGrpSpPr>
        <p:grpSpPr>
          <a:xfrm>
            <a:off x="1729997" y="1196752"/>
            <a:ext cx="1978003" cy="504000"/>
            <a:chOff x="5880439" y="900000"/>
            <a:chExt cx="1978003" cy="504000"/>
          </a:xfrm>
        </p:grpSpPr>
        <p:sp>
          <p:nvSpPr>
            <p:cNvPr id="2097" name="Prostokąt: zaokrąglone rogi 2096">
              <a:extLst>
                <a:ext uri="{FF2B5EF4-FFF2-40B4-BE49-F238E27FC236}">
                  <a16:creationId xmlns:a16="http://schemas.microsoft.com/office/drawing/2014/main" id="{8D38698F-EAE9-405D-98FA-47CF94733951}"/>
                </a:ext>
              </a:extLst>
            </p:cNvPr>
            <p:cNvSpPr/>
            <p:nvPr/>
          </p:nvSpPr>
          <p:spPr>
            <a:xfrm>
              <a:off x="5880439" y="900000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I Klinika Chorób Płuc i Gruźlicy z Pododdziałem Chemioterapii Nowotworów Płuc</a:t>
              </a:r>
            </a:p>
          </p:txBody>
        </p:sp>
        <p:sp>
          <p:nvSpPr>
            <p:cNvPr id="2098" name="Prostokąt: zaokrąglone rogi 2097">
              <a:extLst>
                <a:ext uri="{FF2B5EF4-FFF2-40B4-BE49-F238E27FC236}">
                  <a16:creationId xmlns:a16="http://schemas.microsoft.com/office/drawing/2014/main" id="{593C2F4F-4B3F-4E89-881C-A033C8C6601C}"/>
                </a:ext>
              </a:extLst>
            </p:cNvPr>
            <p:cNvSpPr/>
            <p:nvPr/>
          </p:nvSpPr>
          <p:spPr>
            <a:xfrm>
              <a:off x="6958442" y="900000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Pracownia Zaburzeń Oddychania w Czasie Snu</a:t>
              </a:r>
            </a:p>
          </p:txBody>
        </p:sp>
        <p:sp>
          <p:nvSpPr>
            <p:cNvPr id="18" name="Prostokąt: zaokrąglone rogi 17">
              <a:extLst>
                <a:ext uri="{FF2B5EF4-FFF2-40B4-BE49-F238E27FC236}">
                  <a16:creationId xmlns:a16="http://schemas.microsoft.com/office/drawing/2014/main" id="{4BCDC6D2-15FC-C473-A9FA-6FBBB0D0B21A}"/>
                </a:ext>
              </a:extLst>
            </p:cNvPr>
            <p:cNvSpPr/>
            <p:nvPr/>
          </p:nvSpPr>
          <p:spPr>
            <a:xfrm>
              <a:off x="6958442" y="1159646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Chorób Płuc i Gruźlicy dla Dorosłych</a:t>
              </a:r>
            </a:p>
          </p:txBody>
        </p:sp>
        <p:cxnSp>
          <p:nvCxnSpPr>
            <p:cNvPr id="20" name="Łącznik: łamany 19">
              <a:extLst>
                <a:ext uri="{FF2B5EF4-FFF2-40B4-BE49-F238E27FC236}">
                  <a16:creationId xmlns:a16="http://schemas.microsoft.com/office/drawing/2014/main" id="{1C621C37-7111-F01F-FB46-0CD5C393C944}"/>
                </a:ext>
              </a:extLst>
            </p:cNvPr>
            <p:cNvCxnSpPr>
              <a:cxnSpLocks/>
              <a:stCxn id="2097" idx="3"/>
              <a:endCxn id="18" idx="1"/>
            </p:cNvCxnSpPr>
            <p:nvPr/>
          </p:nvCxnSpPr>
          <p:spPr>
            <a:xfrm>
              <a:off x="6780439" y="1152000"/>
              <a:ext cx="178003" cy="11564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: łamany 21">
              <a:extLst>
                <a:ext uri="{FF2B5EF4-FFF2-40B4-BE49-F238E27FC236}">
                  <a16:creationId xmlns:a16="http://schemas.microsoft.com/office/drawing/2014/main" id="{C3724147-B743-8CE0-9F5B-5E48387C8491}"/>
                </a:ext>
              </a:extLst>
            </p:cNvPr>
            <p:cNvCxnSpPr>
              <a:cxnSpLocks/>
              <a:stCxn id="2097" idx="3"/>
              <a:endCxn id="2098" idx="1"/>
            </p:cNvCxnSpPr>
            <p:nvPr/>
          </p:nvCxnSpPr>
          <p:spPr>
            <a:xfrm flipV="1">
              <a:off x="6780439" y="1008000"/>
              <a:ext cx="178003" cy="144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a 61">
            <a:extLst>
              <a:ext uri="{FF2B5EF4-FFF2-40B4-BE49-F238E27FC236}">
                <a16:creationId xmlns:a16="http://schemas.microsoft.com/office/drawing/2014/main" id="{250FF249-CDAE-37A2-82C6-94FB30334386}"/>
              </a:ext>
            </a:extLst>
          </p:cNvPr>
          <p:cNvGrpSpPr/>
          <p:nvPr/>
        </p:nvGrpSpPr>
        <p:grpSpPr>
          <a:xfrm>
            <a:off x="1729997" y="1808140"/>
            <a:ext cx="1978003" cy="504088"/>
            <a:chOff x="1729997" y="1808140"/>
            <a:chExt cx="1978003" cy="504088"/>
          </a:xfrm>
        </p:grpSpPr>
        <p:sp>
          <p:nvSpPr>
            <p:cNvPr id="35" name="Prostokąt: zaokrąglone rogi 34">
              <a:extLst>
                <a:ext uri="{FF2B5EF4-FFF2-40B4-BE49-F238E27FC236}">
                  <a16:creationId xmlns:a16="http://schemas.microsoft.com/office/drawing/2014/main" id="{E3E76005-6098-736A-B4E0-92693569C502}"/>
                </a:ext>
              </a:extLst>
            </p:cNvPr>
            <p:cNvSpPr/>
            <p:nvPr/>
          </p:nvSpPr>
          <p:spPr>
            <a:xfrm>
              <a:off x="1729997" y="1808140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II Klinika Chorób Płuc i Gruźlicy</a:t>
              </a:r>
            </a:p>
          </p:txBody>
        </p:sp>
        <p:sp>
          <p:nvSpPr>
            <p:cNvPr id="39" name="Prostokąt: zaokrąglone rogi 38">
              <a:extLst>
                <a:ext uri="{FF2B5EF4-FFF2-40B4-BE49-F238E27FC236}">
                  <a16:creationId xmlns:a16="http://schemas.microsoft.com/office/drawing/2014/main" id="{BA3ADA8B-88B4-75FC-4491-70640FE16BA0}"/>
                </a:ext>
              </a:extLst>
            </p:cNvPr>
            <p:cNvSpPr/>
            <p:nvPr/>
          </p:nvSpPr>
          <p:spPr>
            <a:xfrm>
              <a:off x="2808000" y="1808140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Ośrodek Domowego Leczenia Tlenem</a:t>
              </a:r>
            </a:p>
          </p:txBody>
        </p:sp>
        <p:sp>
          <p:nvSpPr>
            <p:cNvPr id="40" name="Prostokąt: zaokrąglone rogi 39">
              <a:extLst>
                <a:ext uri="{FF2B5EF4-FFF2-40B4-BE49-F238E27FC236}">
                  <a16:creationId xmlns:a16="http://schemas.microsoft.com/office/drawing/2014/main" id="{8F552D9D-360B-F1B9-EBEE-12C9ACF65509}"/>
                </a:ext>
              </a:extLst>
            </p:cNvPr>
            <p:cNvSpPr/>
            <p:nvPr/>
          </p:nvSpPr>
          <p:spPr>
            <a:xfrm>
              <a:off x="2808000" y="2060228"/>
              <a:ext cx="900000" cy="252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Specjalistyczna Poradnia Gruźlicy i Chorób Płuc dla Dorosłych </a:t>
              </a:r>
            </a:p>
          </p:txBody>
        </p:sp>
        <p:cxnSp>
          <p:nvCxnSpPr>
            <p:cNvPr id="43" name="Łącznik: łamany 42">
              <a:extLst>
                <a:ext uri="{FF2B5EF4-FFF2-40B4-BE49-F238E27FC236}">
                  <a16:creationId xmlns:a16="http://schemas.microsoft.com/office/drawing/2014/main" id="{C52EE433-0B30-F4B3-FCA0-51E98F5F0F5F}"/>
                </a:ext>
              </a:extLst>
            </p:cNvPr>
            <p:cNvCxnSpPr>
              <a:cxnSpLocks/>
              <a:stCxn id="35" idx="3"/>
              <a:endCxn id="39" idx="1"/>
            </p:cNvCxnSpPr>
            <p:nvPr/>
          </p:nvCxnSpPr>
          <p:spPr>
            <a:xfrm flipV="1">
              <a:off x="2629997" y="1916140"/>
              <a:ext cx="178003" cy="144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: łamany 47">
              <a:extLst>
                <a:ext uri="{FF2B5EF4-FFF2-40B4-BE49-F238E27FC236}">
                  <a16:creationId xmlns:a16="http://schemas.microsoft.com/office/drawing/2014/main" id="{A549D899-3874-76B4-7317-899D4560E2BE}"/>
                </a:ext>
              </a:extLst>
            </p:cNvPr>
            <p:cNvCxnSpPr>
              <a:cxnSpLocks/>
              <a:stCxn id="35" idx="3"/>
              <a:endCxn id="40" idx="1"/>
            </p:cNvCxnSpPr>
            <p:nvPr/>
          </p:nvCxnSpPr>
          <p:spPr>
            <a:xfrm>
              <a:off x="2629997" y="2060140"/>
              <a:ext cx="178003" cy="1260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a 60">
            <a:extLst>
              <a:ext uri="{FF2B5EF4-FFF2-40B4-BE49-F238E27FC236}">
                <a16:creationId xmlns:a16="http://schemas.microsoft.com/office/drawing/2014/main" id="{442DDAAC-B191-13F1-3AD0-F620E9DDB444}"/>
              </a:ext>
            </a:extLst>
          </p:cNvPr>
          <p:cNvGrpSpPr/>
          <p:nvPr/>
        </p:nvGrpSpPr>
        <p:grpSpPr>
          <a:xfrm>
            <a:off x="1729996" y="2418663"/>
            <a:ext cx="1978004" cy="2098840"/>
            <a:chOff x="1729996" y="2418663"/>
            <a:chExt cx="1978004" cy="2098840"/>
          </a:xfrm>
        </p:grpSpPr>
        <p:sp>
          <p:nvSpPr>
            <p:cNvPr id="7" name="Prostokąt: zaokrąglone rogi 6">
              <a:extLst>
                <a:ext uri="{FF2B5EF4-FFF2-40B4-BE49-F238E27FC236}">
                  <a16:creationId xmlns:a16="http://schemas.microsoft.com/office/drawing/2014/main" id="{FCA14B00-34BD-4747-2041-251A12E430F3}"/>
                </a:ext>
              </a:extLst>
            </p:cNvPr>
            <p:cNvSpPr/>
            <p:nvPr/>
          </p:nvSpPr>
          <p:spPr>
            <a:xfrm>
              <a:off x="1729996" y="2418663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Klinika Chorób Zakaźnych i Hepatologii z Pododdziałami: Obserwacyjnym Zakażonych HIV I choroby na AIDS</a:t>
              </a:r>
            </a:p>
          </p:txBody>
        </p:sp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FD447C9F-DEEB-1BF3-9CD2-F5DC2786AC5B}"/>
                </a:ext>
              </a:extLst>
            </p:cNvPr>
            <p:cNvSpPr/>
            <p:nvPr/>
          </p:nvSpPr>
          <p:spPr>
            <a:xfrm>
              <a:off x="2808000" y="2418663"/>
              <a:ext cx="900000" cy="32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Izba Przyjęć Kliniki Chorób Zakaźnych i Hepatologii i Pododdziału Obserwacyjnego</a:t>
              </a:r>
            </a:p>
          </p:txBody>
        </p:sp>
        <p:sp>
          <p:nvSpPr>
            <p:cNvPr id="10" name="Prostokąt: zaokrąglone rogi 9">
              <a:extLst>
                <a:ext uri="{FF2B5EF4-FFF2-40B4-BE49-F238E27FC236}">
                  <a16:creationId xmlns:a16="http://schemas.microsoft.com/office/drawing/2014/main" id="{5AE65791-23D2-CEA2-7B97-77C505B4600D}"/>
                </a:ext>
              </a:extLst>
            </p:cNvPr>
            <p:cNvSpPr/>
            <p:nvPr/>
          </p:nvSpPr>
          <p:spPr>
            <a:xfrm>
              <a:off x="2808000" y="2795098"/>
              <a:ext cx="900000" cy="432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Izba przyjęć Pododdziału Zakażonych HIV i Chorych na AIDS Izba Przyjęć Kliniki Chorób Zakaźnych i Chorób Wątroby</a:t>
              </a:r>
            </a:p>
          </p:txBody>
        </p:sp>
        <p:cxnSp>
          <p:nvCxnSpPr>
            <p:cNvPr id="12" name="Łącznik: łamany 11">
              <a:extLst>
                <a:ext uri="{FF2B5EF4-FFF2-40B4-BE49-F238E27FC236}">
                  <a16:creationId xmlns:a16="http://schemas.microsoft.com/office/drawing/2014/main" id="{058482BD-8E0B-5DEA-326A-A1BEC323C3C1}"/>
                </a:ext>
              </a:extLst>
            </p:cNvPr>
            <p:cNvCxnSpPr>
              <a:cxnSpLocks/>
              <a:stCxn id="7" idx="3"/>
              <a:endCxn id="10" idx="1"/>
            </p:cNvCxnSpPr>
            <p:nvPr/>
          </p:nvCxnSpPr>
          <p:spPr>
            <a:xfrm>
              <a:off x="2629996" y="2670663"/>
              <a:ext cx="178004" cy="34043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: łamany 12">
              <a:extLst>
                <a:ext uri="{FF2B5EF4-FFF2-40B4-BE49-F238E27FC236}">
                  <a16:creationId xmlns:a16="http://schemas.microsoft.com/office/drawing/2014/main" id="{32577266-0FF7-E159-A0BF-BF6B142FE0D7}"/>
                </a:ext>
              </a:extLst>
            </p:cNvPr>
            <p:cNvCxnSpPr>
              <a:cxnSpLocks/>
              <a:stCxn id="7" idx="3"/>
              <a:endCxn id="9" idx="1"/>
            </p:cNvCxnSpPr>
            <p:nvPr/>
          </p:nvCxnSpPr>
          <p:spPr>
            <a:xfrm flipV="1">
              <a:off x="2629996" y="2580663"/>
              <a:ext cx="178004" cy="90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rostokąt: zaokrąglone rogi 14">
              <a:extLst>
                <a:ext uri="{FF2B5EF4-FFF2-40B4-BE49-F238E27FC236}">
                  <a16:creationId xmlns:a16="http://schemas.microsoft.com/office/drawing/2014/main" id="{8BABB1BD-2EA1-7F0B-28C7-9FBB46AB1540}"/>
                </a:ext>
              </a:extLst>
            </p:cNvPr>
            <p:cNvSpPr/>
            <p:nvPr/>
          </p:nvSpPr>
          <p:spPr>
            <a:xfrm>
              <a:off x="2808000" y="3279533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Hepatologiczna</a:t>
              </a:r>
            </a:p>
          </p:txBody>
        </p:sp>
        <p:sp>
          <p:nvSpPr>
            <p:cNvPr id="16" name="Prostokąt: zaokrąglone rogi 15">
              <a:extLst>
                <a:ext uri="{FF2B5EF4-FFF2-40B4-BE49-F238E27FC236}">
                  <a16:creationId xmlns:a16="http://schemas.microsoft.com/office/drawing/2014/main" id="{3EFB592F-1F10-F661-5FA1-F94D9A80F9BB}"/>
                </a:ext>
              </a:extLst>
            </p:cNvPr>
            <p:cNvSpPr/>
            <p:nvPr/>
          </p:nvSpPr>
          <p:spPr>
            <a:xfrm>
              <a:off x="2808000" y="3546653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Chorób Zakaźnych</a:t>
              </a:r>
            </a:p>
          </p:txBody>
        </p:sp>
        <p:sp>
          <p:nvSpPr>
            <p:cNvPr id="17" name="Prostokąt: zaokrąglone rogi 16">
              <a:extLst>
                <a:ext uri="{FF2B5EF4-FFF2-40B4-BE49-F238E27FC236}">
                  <a16:creationId xmlns:a16="http://schemas.microsoft.com/office/drawing/2014/main" id="{CABB2006-9208-84DB-0444-CC52CAAD3AC2}"/>
                </a:ext>
              </a:extLst>
            </p:cNvPr>
            <p:cNvSpPr/>
            <p:nvPr/>
          </p:nvSpPr>
          <p:spPr>
            <a:xfrm>
              <a:off x="2808000" y="3819046"/>
              <a:ext cx="900000" cy="32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Punkt Konsultacyjny dla Dorosłych Zakażonych Wirusem HIV i Chorych na AIDS</a:t>
              </a:r>
            </a:p>
          </p:txBody>
        </p:sp>
        <p:sp>
          <p:nvSpPr>
            <p:cNvPr id="19" name="Prostokąt: zaokrąglone rogi 18">
              <a:extLst>
                <a:ext uri="{FF2B5EF4-FFF2-40B4-BE49-F238E27FC236}">
                  <a16:creationId xmlns:a16="http://schemas.microsoft.com/office/drawing/2014/main" id="{D15F4878-C59E-992D-61F1-4EEEDEF2A568}"/>
                </a:ext>
              </a:extLst>
            </p:cNvPr>
            <p:cNvSpPr/>
            <p:nvPr/>
          </p:nvSpPr>
          <p:spPr>
            <a:xfrm>
              <a:off x="2808000" y="4193503"/>
              <a:ext cx="900000" cy="32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Chorób Tropikalnych i </a:t>
              </a:r>
              <a:r>
                <a:rPr lang="pl-PL" sz="600" dirty="0" err="1"/>
                <a:t>Ogólnozakaźnych</a:t>
              </a:r>
              <a:r>
                <a:rPr lang="pl-PL" sz="600" dirty="0"/>
                <a:t> z punktem szczepień </a:t>
              </a:r>
            </a:p>
          </p:txBody>
        </p:sp>
        <p:cxnSp>
          <p:nvCxnSpPr>
            <p:cNvPr id="21" name="Łącznik: łamany 20">
              <a:extLst>
                <a:ext uri="{FF2B5EF4-FFF2-40B4-BE49-F238E27FC236}">
                  <a16:creationId xmlns:a16="http://schemas.microsoft.com/office/drawing/2014/main" id="{36CA6E4F-8E41-15FC-6555-C1AE9FD8E374}"/>
                </a:ext>
              </a:extLst>
            </p:cNvPr>
            <p:cNvCxnSpPr>
              <a:cxnSpLocks/>
              <a:stCxn id="7" idx="3"/>
              <a:endCxn id="15" idx="1"/>
            </p:cNvCxnSpPr>
            <p:nvPr/>
          </p:nvCxnSpPr>
          <p:spPr>
            <a:xfrm>
              <a:off x="2629996" y="2670663"/>
              <a:ext cx="178004" cy="71687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: łamany 24">
              <a:extLst>
                <a:ext uri="{FF2B5EF4-FFF2-40B4-BE49-F238E27FC236}">
                  <a16:creationId xmlns:a16="http://schemas.microsoft.com/office/drawing/2014/main" id="{03B4781A-719C-0341-4DF1-C7BD464D4AD4}"/>
                </a:ext>
              </a:extLst>
            </p:cNvPr>
            <p:cNvCxnSpPr>
              <a:cxnSpLocks/>
              <a:stCxn id="7" idx="3"/>
              <a:endCxn id="17" idx="1"/>
            </p:cNvCxnSpPr>
            <p:nvPr/>
          </p:nvCxnSpPr>
          <p:spPr>
            <a:xfrm>
              <a:off x="2629996" y="2670663"/>
              <a:ext cx="178004" cy="131038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: łamany 27">
              <a:extLst>
                <a:ext uri="{FF2B5EF4-FFF2-40B4-BE49-F238E27FC236}">
                  <a16:creationId xmlns:a16="http://schemas.microsoft.com/office/drawing/2014/main" id="{FD358C13-52EC-3EAE-B9C5-B02BC54305D1}"/>
                </a:ext>
              </a:extLst>
            </p:cNvPr>
            <p:cNvCxnSpPr>
              <a:cxnSpLocks/>
              <a:stCxn id="7" idx="3"/>
              <a:endCxn id="19" idx="1"/>
            </p:cNvCxnSpPr>
            <p:nvPr/>
          </p:nvCxnSpPr>
          <p:spPr>
            <a:xfrm>
              <a:off x="2629996" y="2670663"/>
              <a:ext cx="178004" cy="168484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a 59">
            <a:extLst>
              <a:ext uri="{FF2B5EF4-FFF2-40B4-BE49-F238E27FC236}">
                <a16:creationId xmlns:a16="http://schemas.microsoft.com/office/drawing/2014/main" id="{30AA3352-3D38-9770-639B-1CDD3DCB45AD}"/>
              </a:ext>
            </a:extLst>
          </p:cNvPr>
          <p:cNvGrpSpPr/>
          <p:nvPr/>
        </p:nvGrpSpPr>
        <p:grpSpPr>
          <a:xfrm>
            <a:off x="3909963" y="1196752"/>
            <a:ext cx="1994037" cy="1009302"/>
            <a:chOff x="3909963" y="1196752"/>
            <a:chExt cx="1994037" cy="1009302"/>
          </a:xfrm>
        </p:grpSpPr>
        <p:sp>
          <p:nvSpPr>
            <p:cNvPr id="38" name="Prostokąt: zaokrąglone rogi 37">
              <a:extLst>
                <a:ext uri="{FF2B5EF4-FFF2-40B4-BE49-F238E27FC236}">
                  <a16:creationId xmlns:a16="http://schemas.microsoft.com/office/drawing/2014/main" id="{67002E81-47F9-0BCC-151D-14C791A200C5}"/>
                </a:ext>
              </a:extLst>
            </p:cNvPr>
            <p:cNvSpPr/>
            <p:nvPr/>
          </p:nvSpPr>
          <p:spPr>
            <a:xfrm>
              <a:off x="3909963" y="1196752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I Klinika Nefrologii i Transplantologii z Ośrodkiem Dializ</a:t>
              </a:r>
            </a:p>
          </p:txBody>
        </p:sp>
        <p:sp>
          <p:nvSpPr>
            <p:cNvPr id="42" name="Prostokąt: zaokrąglone rogi 41">
              <a:extLst>
                <a:ext uri="{FF2B5EF4-FFF2-40B4-BE49-F238E27FC236}">
                  <a16:creationId xmlns:a16="http://schemas.microsoft.com/office/drawing/2014/main" id="{5C5D0539-F5A8-FD2E-2E98-931F6C80F4EF}"/>
                </a:ext>
              </a:extLst>
            </p:cNvPr>
            <p:cNvSpPr/>
            <p:nvPr/>
          </p:nvSpPr>
          <p:spPr>
            <a:xfrm>
              <a:off x="5004000" y="1196752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Zespół Domowej Dializoterapii Otrzewnowej</a:t>
              </a:r>
            </a:p>
          </p:txBody>
        </p:sp>
        <p:sp>
          <p:nvSpPr>
            <p:cNvPr id="44" name="Prostokąt: zaokrąglone rogi 43">
              <a:extLst>
                <a:ext uri="{FF2B5EF4-FFF2-40B4-BE49-F238E27FC236}">
                  <a16:creationId xmlns:a16="http://schemas.microsoft.com/office/drawing/2014/main" id="{E92F77E8-4A80-782D-0FF6-06ECB73A321A}"/>
                </a:ext>
              </a:extLst>
            </p:cNvPr>
            <p:cNvSpPr/>
            <p:nvPr/>
          </p:nvSpPr>
          <p:spPr>
            <a:xfrm>
              <a:off x="5004000" y="1456398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Transplantacji Nerek</a:t>
              </a:r>
            </a:p>
          </p:txBody>
        </p:sp>
        <p:cxnSp>
          <p:nvCxnSpPr>
            <p:cNvPr id="45" name="Łącznik: łamany 44">
              <a:extLst>
                <a:ext uri="{FF2B5EF4-FFF2-40B4-BE49-F238E27FC236}">
                  <a16:creationId xmlns:a16="http://schemas.microsoft.com/office/drawing/2014/main" id="{9A9A58BE-6110-C119-2139-B83CE64DA4F8}"/>
                </a:ext>
              </a:extLst>
            </p:cNvPr>
            <p:cNvCxnSpPr>
              <a:cxnSpLocks/>
              <a:stCxn id="38" idx="3"/>
              <a:endCxn id="44" idx="1"/>
            </p:cNvCxnSpPr>
            <p:nvPr/>
          </p:nvCxnSpPr>
          <p:spPr>
            <a:xfrm>
              <a:off x="4809963" y="1448752"/>
              <a:ext cx="194037" cy="11564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: łamany 45">
              <a:extLst>
                <a:ext uri="{FF2B5EF4-FFF2-40B4-BE49-F238E27FC236}">
                  <a16:creationId xmlns:a16="http://schemas.microsoft.com/office/drawing/2014/main" id="{1D186043-8AB5-82F0-DA72-10C93ACF42B7}"/>
                </a:ext>
              </a:extLst>
            </p:cNvPr>
            <p:cNvCxnSpPr>
              <a:cxnSpLocks/>
              <a:stCxn id="38" idx="3"/>
              <a:endCxn id="42" idx="1"/>
            </p:cNvCxnSpPr>
            <p:nvPr/>
          </p:nvCxnSpPr>
          <p:spPr>
            <a:xfrm flipV="1">
              <a:off x="4809963" y="1304752"/>
              <a:ext cx="194037" cy="144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Prostokąt: zaokrąglone rogi 49">
              <a:extLst>
                <a:ext uri="{FF2B5EF4-FFF2-40B4-BE49-F238E27FC236}">
                  <a16:creationId xmlns:a16="http://schemas.microsoft.com/office/drawing/2014/main" id="{1E67F4A5-0054-1F05-7E4F-204905F52138}"/>
                </a:ext>
              </a:extLst>
            </p:cNvPr>
            <p:cNvSpPr/>
            <p:nvPr/>
          </p:nvSpPr>
          <p:spPr>
            <a:xfrm>
              <a:off x="5002997" y="1723226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Nefrologiczna</a:t>
              </a:r>
            </a:p>
          </p:txBody>
        </p:sp>
        <p:cxnSp>
          <p:nvCxnSpPr>
            <p:cNvPr id="51" name="Łącznik: łamany 50">
              <a:extLst>
                <a:ext uri="{FF2B5EF4-FFF2-40B4-BE49-F238E27FC236}">
                  <a16:creationId xmlns:a16="http://schemas.microsoft.com/office/drawing/2014/main" id="{60B8755C-AFEA-C539-E493-AB133A17AD61}"/>
                </a:ext>
              </a:extLst>
            </p:cNvPr>
            <p:cNvCxnSpPr>
              <a:cxnSpLocks/>
              <a:stCxn id="38" idx="3"/>
              <a:endCxn id="50" idx="1"/>
            </p:cNvCxnSpPr>
            <p:nvPr/>
          </p:nvCxnSpPr>
          <p:spPr>
            <a:xfrm>
              <a:off x="4809963" y="1448752"/>
              <a:ext cx="193034" cy="38247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Prostokąt: zaokrąglone rogi 55">
              <a:extLst>
                <a:ext uri="{FF2B5EF4-FFF2-40B4-BE49-F238E27FC236}">
                  <a16:creationId xmlns:a16="http://schemas.microsoft.com/office/drawing/2014/main" id="{888E2602-751A-87CC-09A9-5E7154064B85}"/>
                </a:ext>
              </a:extLst>
            </p:cNvPr>
            <p:cNvSpPr/>
            <p:nvPr/>
          </p:nvSpPr>
          <p:spPr>
            <a:xfrm>
              <a:off x="5004000" y="1990054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Stacja Dializ</a:t>
              </a:r>
            </a:p>
          </p:txBody>
        </p:sp>
        <p:cxnSp>
          <p:nvCxnSpPr>
            <p:cNvPr id="57" name="Łącznik: łamany 56">
              <a:extLst>
                <a:ext uri="{FF2B5EF4-FFF2-40B4-BE49-F238E27FC236}">
                  <a16:creationId xmlns:a16="http://schemas.microsoft.com/office/drawing/2014/main" id="{13270168-EEAA-FBE1-2146-F387B99DE05E}"/>
                </a:ext>
              </a:extLst>
            </p:cNvPr>
            <p:cNvCxnSpPr>
              <a:cxnSpLocks/>
              <a:stCxn id="38" idx="3"/>
              <a:endCxn id="56" idx="1"/>
            </p:cNvCxnSpPr>
            <p:nvPr/>
          </p:nvCxnSpPr>
          <p:spPr>
            <a:xfrm>
              <a:off x="4809963" y="1448752"/>
              <a:ext cx="194037" cy="64930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a 62">
            <a:extLst>
              <a:ext uri="{FF2B5EF4-FFF2-40B4-BE49-F238E27FC236}">
                <a16:creationId xmlns:a16="http://schemas.microsoft.com/office/drawing/2014/main" id="{B0BA1539-4D8B-524E-C7F6-FE66B2E4D749}"/>
              </a:ext>
            </a:extLst>
          </p:cNvPr>
          <p:cNvGrpSpPr/>
          <p:nvPr/>
        </p:nvGrpSpPr>
        <p:grpSpPr>
          <a:xfrm>
            <a:off x="3909963" y="2358973"/>
            <a:ext cx="1994037" cy="504000"/>
            <a:chOff x="3909963" y="1196752"/>
            <a:chExt cx="1994037" cy="504000"/>
          </a:xfrm>
        </p:grpSpPr>
        <p:sp>
          <p:nvSpPr>
            <p:cNvPr id="2368" name="Prostokąt: zaokrąglone rogi 2367">
              <a:extLst>
                <a:ext uri="{FF2B5EF4-FFF2-40B4-BE49-F238E27FC236}">
                  <a16:creationId xmlns:a16="http://schemas.microsoft.com/office/drawing/2014/main" id="{2A3D65FA-A138-99CC-6212-8D5BC259CC4C}"/>
                </a:ext>
              </a:extLst>
            </p:cNvPr>
            <p:cNvSpPr/>
            <p:nvPr/>
          </p:nvSpPr>
          <p:spPr>
            <a:xfrm>
              <a:off x="3909963" y="1196752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lnSpcReduction="1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Klinika Dermatologii i Wenerologii z Pododdziałem Dermatologii Dziecięcej i Pododdziałem Dermatologicznym Dziennego Pobytu</a:t>
              </a:r>
            </a:p>
          </p:txBody>
        </p:sp>
        <p:sp>
          <p:nvSpPr>
            <p:cNvPr id="2369" name="Prostokąt: zaokrąglone rogi 2368">
              <a:extLst>
                <a:ext uri="{FF2B5EF4-FFF2-40B4-BE49-F238E27FC236}">
                  <a16:creationId xmlns:a16="http://schemas.microsoft.com/office/drawing/2014/main" id="{B173663C-B04B-FA15-8576-A8B083450F94}"/>
                </a:ext>
              </a:extLst>
            </p:cNvPr>
            <p:cNvSpPr/>
            <p:nvPr/>
          </p:nvSpPr>
          <p:spPr>
            <a:xfrm>
              <a:off x="5004000" y="1196752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Dermatologiczna</a:t>
              </a:r>
            </a:p>
          </p:txBody>
        </p:sp>
        <p:cxnSp>
          <p:nvCxnSpPr>
            <p:cNvPr id="2372" name="Łącznik: łamany 2371">
              <a:extLst>
                <a:ext uri="{FF2B5EF4-FFF2-40B4-BE49-F238E27FC236}">
                  <a16:creationId xmlns:a16="http://schemas.microsoft.com/office/drawing/2014/main" id="{0034C4FD-3C1D-A986-9B18-BFAD23076564}"/>
                </a:ext>
              </a:extLst>
            </p:cNvPr>
            <p:cNvCxnSpPr>
              <a:cxnSpLocks/>
              <a:stCxn id="2368" idx="3"/>
              <a:endCxn id="2369" idx="1"/>
            </p:cNvCxnSpPr>
            <p:nvPr/>
          </p:nvCxnSpPr>
          <p:spPr>
            <a:xfrm flipV="1">
              <a:off x="4809963" y="1304752"/>
              <a:ext cx="194037" cy="144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7" name="Grupa 2376">
            <a:extLst>
              <a:ext uri="{FF2B5EF4-FFF2-40B4-BE49-F238E27FC236}">
                <a16:creationId xmlns:a16="http://schemas.microsoft.com/office/drawing/2014/main" id="{B9FD43D7-7C7F-AE71-3AFE-405A6F579665}"/>
              </a:ext>
            </a:extLst>
          </p:cNvPr>
          <p:cNvGrpSpPr/>
          <p:nvPr/>
        </p:nvGrpSpPr>
        <p:grpSpPr>
          <a:xfrm>
            <a:off x="3909963" y="2968725"/>
            <a:ext cx="1994037" cy="511646"/>
            <a:chOff x="3909963" y="1196752"/>
            <a:chExt cx="1994037" cy="511646"/>
          </a:xfrm>
        </p:grpSpPr>
        <p:sp>
          <p:nvSpPr>
            <p:cNvPr id="2378" name="Prostokąt: zaokrąglone rogi 2377">
              <a:extLst>
                <a:ext uri="{FF2B5EF4-FFF2-40B4-BE49-F238E27FC236}">
                  <a16:creationId xmlns:a16="http://schemas.microsoft.com/office/drawing/2014/main" id="{7FDEE948-4764-2ED5-C018-DA18CB1864D0}"/>
                </a:ext>
              </a:extLst>
            </p:cNvPr>
            <p:cNvSpPr/>
            <p:nvPr/>
          </p:nvSpPr>
          <p:spPr>
            <a:xfrm>
              <a:off x="3909963" y="1196752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I Klinika Nefrologii i Transplantologii z Ośrodkiem Dializ</a:t>
              </a:r>
            </a:p>
          </p:txBody>
        </p:sp>
        <p:sp>
          <p:nvSpPr>
            <p:cNvPr id="2379" name="Prostokąt: zaokrąglone rogi 2378">
              <a:extLst>
                <a:ext uri="{FF2B5EF4-FFF2-40B4-BE49-F238E27FC236}">
                  <a16:creationId xmlns:a16="http://schemas.microsoft.com/office/drawing/2014/main" id="{166C3637-E117-106C-F07D-0EE06D54381C}"/>
                </a:ext>
              </a:extLst>
            </p:cNvPr>
            <p:cNvSpPr/>
            <p:nvPr/>
          </p:nvSpPr>
          <p:spPr>
            <a:xfrm>
              <a:off x="5004000" y="1196752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Izba Przyjęć Kliniki Chorób Zakaźnych i Neuroinfekcji</a:t>
              </a:r>
            </a:p>
          </p:txBody>
        </p:sp>
        <p:sp>
          <p:nvSpPr>
            <p:cNvPr id="2380" name="Prostokąt: zaokrąglone rogi 2379">
              <a:extLst>
                <a:ext uri="{FF2B5EF4-FFF2-40B4-BE49-F238E27FC236}">
                  <a16:creationId xmlns:a16="http://schemas.microsoft.com/office/drawing/2014/main" id="{A918F79A-4BD0-C5BD-8539-9E831433C7A0}"/>
                </a:ext>
              </a:extLst>
            </p:cNvPr>
            <p:cNvSpPr/>
            <p:nvPr/>
          </p:nvSpPr>
          <p:spPr>
            <a:xfrm>
              <a:off x="5004000" y="1456398"/>
              <a:ext cx="900000" cy="252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Antropozoonoz i Chorób Zawodowych wraz z Punktem Szczepień</a:t>
              </a:r>
            </a:p>
          </p:txBody>
        </p:sp>
        <p:cxnSp>
          <p:nvCxnSpPr>
            <p:cNvPr id="2381" name="Łącznik: łamany 2380">
              <a:extLst>
                <a:ext uri="{FF2B5EF4-FFF2-40B4-BE49-F238E27FC236}">
                  <a16:creationId xmlns:a16="http://schemas.microsoft.com/office/drawing/2014/main" id="{218264B5-48E5-BD0A-25E2-122CA7A7F0E0}"/>
                </a:ext>
              </a:extLst>
            </p:cNvPr>
            <p:cNvCxnSpPr>
              <a:cxnSpLocks/>
              <a:stCxn id="2378" idx="3"/>
              <a:endCxn id="2380" idx="1"/>
            </p:cNvCxnSpPr>
            <p:nvPr/>
          </p:nvCxnSpPr>
          <p:spPr>
            <a:xfrm>
              <a:off x="4809963" y="1448752"/>
              <a:ext cx="194037" cy="13364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2" name="Łącznik: łamany 2381">
              <a:extLst>
                <a:ext uri="{FF2B5EF4-FFF2-40B4-BE49-F238E27FC236}">
                  <a16:creationId xmlns:a16="http://schemas.microsoft.com/office/drawing/2014/main" id="{88E85BED-92FE-F2BC-37CC-CE3B2912DA6F}"/>
                </a:ext>
              </a:extLst>
            </p:cNvPr>
            <p:cNvCxnSpPr>
              <a:cxnSpLocks/>
              <a:stCxn id="2378" idx="3"/>
              <a:endCxn id="2379" idx="1"/>
            </p:cNvCxnSpPr>
            <p:nvPr/>
          </p:nvCxnSpPr>
          <p:spPr>
            <a:xfrm flipV="1">
              <a:off x="4809963" y="1304752"/>
              <a:ext cx="194037" cy="144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87" name="Prostokąt: zaokrąglone rogi 2386">
            <a:extLst>
              <a:ext uri="{FF2B5EF4-FFF2-40B4-BE49-F238E27FC236}">
                <a16:creationId xmlns:a16="http://schemas.microsoft.com/office/drawing/2014/main" id="{EB46BF86-680B-075D-6A40-BAC6FC9118EE}"/>
              </a:ext>
            </a:extLst>
          </p:cNvPr>
          <p:cNvSpPr/>
          <p:nvPr/>
        </p:nvSpPr>
        <p:spPr>
          <a:xfrm>
            <a:off x="1729996" y="3000497"/>
            <a:ext cx="900000" cy="50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Oddział Intensywnej Terapii Kliniki Anestezjologii i Intensywnej Terapii z Blokiem Operacyjnym</a:t>
            </a:r>
          </a:p>
        </p:txBody>
      </p:sp>
      <p:grpSp>
        <p:nvGrpSpPr>
          <p:cNvPr id="2410" name="Grupa 2409">
            <a:extLst>
              <a:ext uri="{FF2B5EF4-FFF2-40B4-BE49-F238E27FC236}">
                <a16:creationId xmlns:a16="http://schemas.microsoft.com/office/drawing/2014/main" id="{3C35D80E-4695-C06A-FA2F-769204035A49}"/>
              </a:ext>
            </a:extLst>
          </p:cNvPr>
          <p:cNvGrpSpPr/>
          <p:nvPr/>
        </p:nvGrpSpPr>
        <p:grpSpPr>
          <a:xfrm>
            <a:off x="3908960" y="3574454"/>
            <a:ext cx="1995040" cy="1049822"/>
            <a:chOff x="3908960" y="3574454"/>
            <a:chExt cx="1995040" cy="1049822"/>
          </a:xfrm>
        </p:grpSpPr>
        <p:sp>
          <p:nvSpPr>
            <p:cNvPr id="2389" name="Prostokąt: zaokrąglone rogi 2388">
              <a:extLst>
                <a:ext uri="{FF2B5EF4-FFF2-40B4-BE49-F238E27FC236}">
                  <a16:creationId xmlns:a16="http://schemas.microsoft.com/office/drawing/2014/main" id="{FD10EC31-87D2-255D-18DD-181A31358A49}"/>
                </a:ext>
              </a:extLst>
            </p:cNvPr>
            <p:cNvSpPr/>
            <p:nvPr/>
          </p:nvSpPr>
          <p:spPr>
            <a:xfrm>
              <a:off x="3908960" y="3574454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Oddział </a:t>
              </a:r>
              <a:r>
                <a:rPr lang="pl-PL" sz="600" dirty="0" err="1"/>
                <a:t>Hipertensjologii</a:t>
              </a:r>
              <a:r>
                <a:rPr lang="pl-PL" sz="600" dirty="0"/>
                <a:t>, Gastroenterologii i Chorob Wewnętrznych</a:t>
              </a:r>
            </a:p>
          </p:txBody>
        </p:sp>
        <p:sp>
          <p:nvSpPr>
            <p:cNvPr id="2390" name="Prostokąt: zaokrąglone rogi 2389">
              <a:extLst>
                <a:ext uri="{FF2B5EF4-FFF2-40B4-BE49-F238E27FC236}">
                  <a16:creationId xmlns:a16="http://schemas.microsoft.com/office/drawing/2014/main" id="{1468C12C-8613-4F44-776A-94725EE461CF}"/>
                </a:ext>
              </a:extLst>
            </p:cNvPr>
            <p:cNvSpPr/>
            <p:nvPr/>
          </p:nvSpPr>
          <p:spPr>
            <a:xfrm>
              <a:off x="5004000" y="3574454"/>
              <a:ext cx="900000" cy="288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Pracownia Endoskopii Diagnostycznej i Zabiegowej Przewodu Pokarmowego</a:t>
              </a:r>
            </a:p>
          </p:txBody>
        </p:sp>
        <p:cxnSp>
          <p:nvCxnSpPr>
            <p:cNvPr id="2392" name="Łącznik: łamany 2391">
              <a:extLst>
                <a:ext uri="{FF2B5EF4-FFF2-40B4-BE49-F238E27FC236}">
                  <a16:creationId xmlns:a16="http://schemas.microsoft.com/office/drawing/2014/main" id="{1AF83F92-1F75-4148-7334-3EF59B427177}"/>
                </a:ext>
              </a:extLst>
            </p:cNvPr>
            <p:cNvCxnSpPr>
              <a:cxnSpLocks/>
              <a:stCxn id="2389" idx="3"/>
              <a:endCxn id="2394" idx="1"/>
            </p:cNvCxnSpPr>
            <p:nvPr/>
          </p:nvCxnSpPr>
          <p:spPr>
            <a:xfrm>
              <a:off x="4808960" y="3826454"/>
              <a:ext cx="194037" cy="17727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3" name="Łącznik: łamany 2392">
              <a:extLst>
                <a:ext uri="{FF2B5EF4-FFF2-40B4-BE49-F238E27FC236}">
                  <a16:creationId xmlns:a16="http://schemas.microsoft.com/office/drawing/2014/main" id="{9F7DC709-48EF-53FC-EC60-44C0CF36E20F}"/>
                </a:ext>
              </a:extLst>
            </p:cNvPr>
            <p:cNvCxnSpPr>
              <a:cxnSpLocks/>
              <a:stCxn id="2389" idx="3"/>
              <a:endCxn id="2390" idx="1"/>
            </p:cNvCxnSpPr>
            <p:nvPr/>
          </p:nvCxnSpPr>
          <p:spPr>
            <a:xfrm flipV="1">
              <a:off x="4808960" y="3718454"/>
              <a:ext cx="195040" cy="108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4" name="Prostokąt: zaokrąglone rogi 2393">
              <a:extLst>
                <a:ext uri="{FF2B5EF4-FFF2-40B4-BE49-F238E27FC236}">
                  <a16:creationId xmlns:a16="http://schemas.microsoft.com/office/drawing/2014/main" id="{9C086698-BA24-5C3E-C577-E444DB8430FB}"/>
                </a:ext>
              </a:extLst>
            </p:cNvPr>
            <p:cNvSpPr/>
            <p:nvPr/>
          </p:nvSpPr>
          <p:spPr>
            <a:xfrm>
              <a:off x="5002997" y="3895724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Pracownia Diagnostyki Układu Krążenia</a:t>
              </a:r>
            </a:p>
          </p:txBody>
        </p:sp>
        <p:sp>
          <p:nvSpPr>
            <p:cNvPr id="2396" name="Prostokąt: zaokrąglone rogi 2395">
              <a:extLst>
                <a:ext uri="{FF2B5EF4-FFF2-40B4-BE49-F238E27FC236}">
                  <a16:creationId xmlns:a16="http://schemas.microsoft.com/office/drawing/2014/main" id="{A4080C23-4BAA-C07E-D6D7-0E4DD2853F60}"/>
                </a:ext>
              </a:extLst>
            </p:cNvPr>
            <p:cNvSpPr/>
            <p:nvPr/>
          </p:nvSpPr>
          <p:spPr>
            <a:xfrm>
              <a:off x="5002997" y="4155149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Gastroenterologiczna</a:t>
              </a:r>
            </a:p>
          </p:txBody>
        </p:sp>
        <p:cxnSp>
          <p:nvCxnSpPr>
            <p:cNvPr id="2397" name="Łącznik: łamany 2396">
              <a:extLst>
                <a:ext uri="{FF2B5EF4-FFF2-40B4-BE49-F238E27FC236}">
                  <a16:creationId xmlns:a16="http://schemas.microsoft.com/office/drawing/2014/main" id="{A1AF28D2-BBD4-5B1B-555F-D280756B15BF}"/>
                </a:ext>
              </a:extLst>
            </p:cNvPr>
            <p:cNvCxnSpPr>
              <a:cxnSpLocks/>
              <a:stCxn id="2389" idx="3"/>
              <a:endCxn id="2396" idx="1"/>
            </p:cNvCxnSpPr>
            <p:nvPr/>
          </p:nvCxnSpPr>
          <p:spPr>
            <a:xfrm>
              <a:off x="4808960" y="3826454"/>
              <a:ext cx="194037" cy="43669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6" name="Prostokąt: zaokrąglone rogi 2405">
              <a:extLst>
                <a:ext uri="{FF2B5EF4-FFF2-40B4-BE49-F238E27FC236}">
                  <a16:creationId xmlns:a16="http://schemas.microsoft.com/office/drawing/2014/main" id="{B7C3C605-EC27-5201-68E2-90E727FB791F}"/>
                </a:ext>
              </a:extLst>
            </p:cNvPr>
            <p:cNvSpPr/>
            <p:nvPr/>
          </p:nvSpPr>
          <p:spPr>
            <a:xfrm>
              <a:off x="5002997" y="4408276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Poradnia Nadciśnienia Tętniczego</a:t>
              </a:r>
            </a:p>
          </p:txBody>
        </p:sp>
        <p:cxnSp>
          <p:nvCxnSpPr>
            <p:cNvPr id="2407" name="Łącznik: łamany 2406">
              <a:extLst>
                <a:ext uri="{FF2B5EF4-FFF2-40B4-BE49-F238E27FC236}">
                  <a16:creationId xmlns:a16="http://schemas.microsoft.com/office/drawing/2014/main" id="{1631C567-A113-1D5C-F531-2FEDAF2667A7}"/>
                </a:ext>
              </a:extLst>
            </p:cNvPr>
            <p:cNvCxnSpPr>
              <a:cxnSpLocks/>
              <a:stCxn id="2389" idx="3"/>
              <a:endCxn id="2406" idx="1"/>
            </p:cNvCxnSpPr>
            <p:nvPr/>
          </p:nvCxnSpPr>
          <p:spPr>
            <a:xfrm>
              <a:off x="4808960" y="3826454"/>
              <a:ext cx="194037" cy="68982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1" name="Grupa 2410">
            <a:extLst>
              <a:ext uri="{FF2B5EF4-FFF2-40B4-BE49-F238E27FC236}">
                <a16:creationId xmlns:a16="http://schemas.microsoft.com/office/drawing/2014/main" id="{12CEA82C-3E5A-8A6B-2C34-161751D1EB29}"/>
              </a:ext>
            </a:extLst>
          </p:cNvPr>
          <p:cNvGrpSpPr/>
          <p:nvPr/>
        </p:nvGrpSpPr>
        <p:grpSpPr>
          <a:xfrm>
            <a:off x="6072789" y="1196752"/>
            <a:ext cx="1994037" cy="504000"/>
            <a:chOff x="3909963" y="1196752"/>
            <a:chExt cx="1994037" cy="504000"/>
          </a:xfrm>
        </p:grpSpPr>
        <p:sp>
          <p:nvSpPr>
            <p:cNvPr id="2412" name="Prostokąt: zaokrąglone rogi 2411">
              <a:extLst>
                <a:ext uri="{FF2B5EF4-FFF2-40B4-BE49-F238E27FC236}">
                  <a16:creationId xmlns:a16="http://schemas.microsoft.com/office/drawing/2014/main" id="{6C82578D-12D1-0419-CF02-754A4AAC9FA4}"/>
                </a:ext>
              </a:extLst>
            </p:cNvPr>
            <p:cNvSpPr/>
            <p:nvPr/>
          </p:nvSpPr>
          <p:spPr>
            <a:xfrm>
              <a:off x="3909963" y="1196752"/>
              <a:ext cx="900000" cy="504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Zakład Radiologii</a:t>
              </a:r>
            </a:p>
          </p:txBody>
        </p:sp>
        <p:sp>
          <p:nvSpPr>
            <p:cNvPr id="2413" name="Prostokąt: zaokrąglone rogi 2412">
              <a:extLst>
                <a:ext uri="{FF2B5EF4-FFF2-40B4-BE49-F238E27FC236}">
                  <a16:creationId xmlns:a16="http://schemas.microsoft.com/office/drawing/2014/main" id="{73026148-7CF3-88F6-735F-155971BAB10A}"/>
                </a:ext>
              </a:extLst>
            </p:cNvPr>
            <p:cNvSpPr/>
            <p:nvPr/>
          </p:nvSpPr>
          <p:spPr>
            <a:xfrm>
              <a:off x="5004000" y="1196752"/>
              <a:ext cx="900000" cy="21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600" dirty="0"/>
                <a:t>Pracownia Tomografii Komputerowej</a:t>
              </a:r>
            </a:p>
          </p:txBody>
        </p:sp>
        <p:cxnSp>
          <p:nvCxnSpPr>
            <p:cNvPr id="2414" name="Łącznik: łamany 2413">
              <a:extLst>
                <a:ext uri="{FF2B5EF4-FFF2-40B4-BE49-F238E27FC236}">
                  <a16:creationId xmlns:a16="http://schemas.microsoft.com/office/drawing/2014/main" id="{C0686529-EBE0-C2C0-7EC8-405F9297A7EE}"/>
                </a:ext>
              </a:extLst>
            </p:cNvPr>
            <p:cNvCxnSpPr>
              <a:cxnSpLocks/>
              <a:stCxn id="2412" idx="3"/>
              <a:endCxn id="2413" idx="1"/>
            </p:cNvCxnSpPr>
            <p:nvPr/>
          </p:nvCxnSpPr>
          <p:spPr>
            <a:xfrm flipV="1">
              <a:off x="4809963" y="1304752"/>
              <a:ext cx="194037" cy="1440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oval" w="sm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6" name="Prostokąt: zaokrąglone rogi 2415">
            <a:extLst>
              <a:ext uri="{FF2B5EF4-FFF2-40B4-BE49-F238E27FC236}">
                <a16:creationId xmlns:a16="http://schemas.microsoft.com/office/drawing/2014/main" id="{528A3AA2-CB53-F3EF-A8A3-39BB3FE7324B}"/>
              </a:ext>
            </a:extLst>
          </p:cNvPr>
          <p:cNvSpPr/>
          <p:nvPr/>
        </p:nvSpPr>
        <p:spPr>
          <a:xfrm>
            <a:off x="6072789" y="1774446"/>
            <a:ext cx="900000" cy="50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Apteka</a:t>
            </a:r>
          </a:p>
        </p:txBody>
      </p:sp>
      <p:sp>
        <p:nvSpPr>
          <p:cNvPr id="2420" name="Prostokąt: zaokrąglone rogi 2419">
            <a:extLst>
              <a:ext uri="{FF2B5EF4-FFF2-40B4-BE49-F238E27FC236}">
                <a16:creationId xmlns:a16="http://schemas.microsoft.com/office/drawing/2014/main" id="{B39EBA1E-06D5-A319-4935-E8B2AEDA201E}"/>
              </a:ext>
            </a:extLst>
          </p:cNvPr>
          <p:cNvSpPr/>
          <p:nvPr/>
        </p:nvSpPr>
        <p:spPr>
          <a:xfrm>
            <a:off x="6072789" y="2344038"/>
            <a:ext cx="900000" cy="50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Samodzielna Pracownia Badań Czynnościowych i Rehabilitacji</a:t>
            </a:r>
          </a:p>
        </p:txBody>
      </p:sp>
      <p:sp>
        <p:nvSpPr>
          <p:cNvPr id="2424" name="Prostokąt: zaokrąglone rogi 2423">
            <a:extLst>
              <a:ext uri="{FF2B5EF4-FFF2-40B4-BE49-F238E27FC236}">
                <a16:creationId xmlns:a16="http://schemas.microsoft.com/office/drawing/2014/main" id="{4D1806C7-2F31-ED0F-B8A2-589ECAEA355A}"/>
              </a:ext>
            </a:extLst>
          </p:cNvPr>
          <p:cNvSpPr/>
          <p:nvPr/>
        </p:nvSpPr>
        <p:spPr>
          <a:xfrm>
            <a:off x="6072789" y="2925000"/>
            <a:ext cx="900000" cy="50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600" dirty="0"/>
              <a:t>Zakład Diagnostyki Laboratoryjnej</a:t>
            </a:r>
          </a:p>
        </p:txBody>
      </p:sp>
    </p:spTree>
    <p:extLst>
      <p:ext uri="{BB962C8B-B14F-4D97-AF65-F5344CB8AC3E}">
        <p14:creationId xmlns:p14="http://schemas.microsoft.com/office/powerpoint/2010/main" val="34118135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</TotalTime>
  <Words>222</Words>
  <Application>Microsoft Office PowerPoint</Application>
  <PresentationFormat>Panoramiczny</PresentationFormat>
  <Paragraphs>37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 organizacyjny USK w Białymstoku</dc:title>
  <dc:creator>Konrad Gacuta</dc:creator>
  <cp:lastModifiedBy>INFORMATYKA</cp:lastModifiedBy>
  <cp:revision>24</cp:revision>
  <dcterms:created xsi:type="dcterms:W3CDTF">2022-11-02T10:43:06Z</dcterms:created>
  <dcterms:modified xsi:type="dcterms:W3CDTF">2023-09-06T05:28:03Z</dcterms:modified>
</cp:coreProperties>
</file>