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>
      <p:cViewPr>
        <p:scale>
          <a:sx n="150" d="100"/>
          <a:sy n="150" d="100"/>
        </p:scale>
        <p:origin x="108" y="-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225FAB-60D6-4686-87E4-066C9F522249}" type="datetimeFigureOut">
              <a:rPr lang="pl-PL" smtClean="0"/>
              <a:t>28.06.2024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67724B-976A-4BE5-8DE9-982D1B26217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099114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2D44BD8-0233-CF0A-F8E4-CBD228126F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71F3EA43-EE46-8076-17F6-79B5C2B196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A50B5C3B-6D15-42A2-2625-D88D8719CC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18A18-F667-4A27-BC36-D38909F3F230}" type="datetimeFigureOut">
              <a:rPr lang="pl-PL" smtClean="0"/>
              <a:t>28.06.2024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A6E28EC8-0F6B-0D4D-C822-8A5E5AC61B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624BA51C-5213-A9DC-D845-FF48F6399B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14C57-3E98-45C4-BABA-9CE86A93F50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831266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E9BDCE0-0AA9-F071-7117-94125D81CF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A749F533-FA1A-5CCC-3329-E8B80A72A6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F55F4093-3A4F-B0B7-2EDE-849A80C8D5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18A18-F667-4A27-BC36-D38909F3F230}" type="datetimeFigureOut">
              <a:rPr lang="pl-PL" smtClean="0"/>
              <a:t>28.06.2024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F4D34ADE-4E67-F6BC-E565-A182C30D0F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D5AE1EF7-E881-7516-F0C1-B2A31B32E8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14C57-3E98-45C4-BABA-9CE86A93F50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213990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4AE9A4B6-91C6-2E6A-89C1-C27A58E1774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0E0D0C07-431F-6310-0BBF-538E8833A9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1242DA6D-7A03-839F-D376-0AB712E16E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18A18-F667-4A27-BC36-D38909F3F230}" type="datetimeFigureOut">
              <a:rPr lang="pl-PL" smtClean="0"/>
              <a:t>28.06.2024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D2121610-AD5E-969D-0D55-99E807E4D1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D22309FC-DF19-C666-6D84-D417CFC54A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14C57-3E98-45C4-BABA-9CE86A93F50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738318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80ACAF2-7A25-2330-4649-25BB2B4F52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798F486-C5CE-0482-D4F6-99ACEADF3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D53982EC-0153-E6CF-51A8-923F8CA761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18A18-F667-4A27-BC36-D38909F3F230}" type="datetimeFigureOut">
              <a:rPr lang="pl-PL" smtClean="0"/>
              <a:t>28.06.2024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41F5E83D-B309-DA96-65F0-9D1B397330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173F01AD-F576-6425-0A81-F8F9F9709B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14C57-3E98-45C4-BABA-9CE86A93F50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75889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C5E1BEE-D797-6525-27F4-C1348A45A2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85E6762D-99F4-7B05-3557-B07301847E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211514F3-8B56-849D-3362-13DA769FFB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18A18-F667-4A27-BC36-D38909F3F230}" type="datetimeFigureOut">
              <a:rPr lang="pl-PL" smtClean="0"/>
              <a:t>28.06.2024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41939074-1A70-BB8C-3C50-220A92D79F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B17FE28A-5FBA-A10A-7518-20A38C6244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14C57-3E98-45C4-BABA-9CE86A93F50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464267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CCA8FEC-6EEB-1E3C-C1A4-E6D5247696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8EA4F65-2D92-A4E3-6DC9-6AD42E2393B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DA8318C4-F721-5E38-C0FD-2E3A26F92D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0EED0EFB-8EFC-EB80-1E2E-7519C5B5B3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18A18-F667-4A27-BC36-D38909F3F230}" type="datetimeFigureOut">
              <a:rPr lang="pl-PL" smtClean="0"/>
              <a:t>28.06.2024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42D0853C-54B7-ED3A-FFA8-0B7F4AFCF2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42CF7E82-05E8-753B-4105-B4159106AD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14C57-3E98-45C4-BABA-9CE86A93F50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024104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24FA2CB-9340-3F83-2374-E7C7C8B8A9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EC709E68-F15E-A395-6D20-62D4B45968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37246037-86CB-1860-1D96-00E404B45F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5DD9F4F0-958B-307C-A853-9F4E0E2940E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4B8E287C-BA37-8F1B-E76F-1B98BFFED16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647E5AE8-462E-5EDF-CFF5-FC74877464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18A18-F667-4A27-BC36-D38909F3F230}" type="datetimeFigureOut">
              <a:rPr lang="pl-PL" smtClean="0"/>
              <a:t>28.06.2024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71FC9591-1A68-14F1-DD80-03CE7456BD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B11563A2-2153-DCDB-46F1-D65067B271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14C57-3E98-45C4-BABA-9CE86A93F50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093378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B14C119-2834-6A26-7D16-FED4BBCA94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6CE35A64-C5E7-5021-7984-ACF83426FB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18A18-F667-4A27-BC36-D38909F3F230}" type="datetimeFigureOut">
              <a:rPr lang="pl-PL" smtClean="0"/>
              <a:t>28.06.2024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C5BF9D41-24F1-EEAE-CD7C-239216B57D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B3F94EAE-540C-278D-0C0A-B86EAE8A6C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14C57-3E98-45C4-BABA-9CE86A93F50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981428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2DD8E9CC-31E1-FF9D-DC33-D5BEFE28C3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18A18-F667-4A27-BC36-D38909F3F230}" type="datetimeFigureOut">
              <a:rPr lang="pl-PL" smtClean="0"/>
              <a:t>28.06.2024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E3B66143-899E-68C7-AE90-09B43F0336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A265A1A5-D774-AB7A-C523-B382B55BA3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14C57-3E98-45C4-BABA-9CE86A93F50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662103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08B0CE9-FC1D-B704-7750-DC163E470D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DD2792C-2FAC-60F5-CCE3-4CABC05E09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4B7BF3EB-7FA3-5CAA-97CE-7295CF0BFA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910C3A29-EA17-F726-02ED-96CF686954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18A18-F667-4A27-BC36-D38909F3F230}" type="datetimeFigureOut">
              <a:rPr lang="pl-PL" smtClean="0"/>
              <a:t>28.06.2024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8C71E163-0761-ADAB-839B-D4C9813E9D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2A66CF1B-119A-493A-C4AB-41B5713B1E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14C57-3E98-45C4-BABA-9CE86A93F50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316201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D30A726-79C5-FD72-BB25-A2ABA336BF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3E2AB216-6C9A-3705-4097-D5CB0E9525F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A053BB72-F2E4-1B49-24FC-96F81326EE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919A92A8-E396-4275-E985-E8B7BBC051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18A18-F667-4A27-BC36-D38909F3F230}" type="datetimeFigureOut">
              <a:rPr lang="pl-PL" smtClean="0"/>
              <a:t>28.06.2024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7EBCFE4C-C51D-16E9-40FB-405897A1B1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C336C81E-2FF1-E4D1-1658-7EB0916B99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14C57-3E98-45C4-BABA-9CE86A93F50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73837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845AF1E9-1ABD-C74F-31B7-79984786B2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C254475A-3144-95E7-D352-329F6E0905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C3EA2A0A-CBB4-C196-C944-3C58CFBE904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218A18-F667-4A27-BC36-D38909F3F230}" type="datetimeFigureOut">
              <a:rPr lang="pl-PL" smtClean="0"/>
              <a:t>28.06.2024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E251DFDE-DEB8-8891-4D64-DACE191AF5F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94A11052-F691-1F4D-82B1-D91191877C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714C57-3E98-45C4-BABA-9CE86A93F50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33969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1AD9B53-7156-817B-1D43-A729BA95E2C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Schemat organizacyjny USK w Białymstoku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EDA37637-4D78-5533-799E-20D6749F66E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/>
              <a:t>ul. M. C. Skłodowskiej 24a</a:t>
            </a:r>
            <a:br>
              <a:rPr lang="pl-PL" dirty="0"/>
            </a:br>
            <a:r>
              <a:rPr lang="pl-PL" dirty="0"/>
              <a:t>15-276 Białystok</a:t>
            </a: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45E12AEA-1B0E-C3EE-5138-3A95D1710E22}"/>
              </a:ext>
            </a:extLst>
          </p:cNvPr>
          <p:cNvSpPr txBox="1"/>
          <p:nvPr/>
        </p:nvSpPr>
        <p:spPr>
          <a:xfrm>
            <a:off x="5364646" y="980728"/>
            <a:ext cx="14627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Załącznik nr 1</a:t>
            </a:r>
          </a:p>
        </p:txBody>
      </p:sp>
    </p:spTree>
    <p:extLst>
      <p:ext uri="{BB962C8B-B14F-4D97-AF65-F5344CB8AC3E}">
        <p14:creationId xmlns:p14="http://schemas.microsoft.com/office/powerpoint/2010/main" val="8947721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chemat blokowy: proces 15">
            <a:extLst>
              <a:ext uri="{FF2B5EF4-FFF2-40B4-BE49-F238E27FC236}">
                <a16:creationId xmlns:a16="http://schemas.microsoft.com/office/drawing/2014/main" id="{D10A4750-4308-3F3F-890A-6E703C69F3E6}"/>
              </a:ext>
            </a:extLst>
          </p:cNvPr>
          <p:cNvSpPr/>
          <p:nvPr/>
        </p:nvSpPr>
        <p:spPr>
          <a:xfrm>
            <a:off x="10908000" y="792000"/>
            <a:ext cx="1141485" cy="2077809"/>
          </a:xfrm>
          <a:prstGeom prst="flowChartProcess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15" name="Schemat blokowy: proces 14">
            <a:extLst>
              <a:ext uri="{FF2B5EF4-FFF2-40B4-BE49-F238E27FC236}">
                <a16:creationId xmlns:a16="http://schemas.microsoft.com/office/drawing/2014/main" id="{BA66ABA5-3F12-07A8-C8B2-0D1F3BD5FF27}"/>
              </a:ext>
            </a:extLst>
          </p:cNvPr>
          <p:cNvSpPr/>
          <p:nvPr/>
        </p:nvSpPr>
        <p:spPr>
          <a:xfrm>
            <a:off x="9480376" y="792000"/>
            <a:ext cx="1174207" cy="1924291"/>
          </a:xfrm>
          <a:prstGeom prst="flowChartProcess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14" name="Schemat blokowy: proces 13">
            <a:extLst>
              <a:ext uri="{FF2B5EF4-FFF2-40B4-BE49-F238E27FC236}">
                <a16:creationId xmlns:a16="http://schemas.microsoft.com/office/drawing/2014/main" id="{60977101-873E-A789-695C-8EF358BAD1EB}"/>
              </a:ext>
            </a:extLst>
          </p:cNvPr>
          <p:cNvSpPr/>
          <p:nvPr/>
        </p:nvSpPr>
        <p:spPr>
          <a:xfrm>
            <a:off x="8112224" y="792000"/>
            <a:ext cx="1141485" cy="2632496"/>
          </a:xfrm>
          <a:prstGeom prst="flowChartProcess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" name="Schemat blokowy: proces 2">
            <a:extLst>
              <a:ext uri="{FF2B5EF4-FFF2-40B4-BE49-F238E27FC236}">
                <a16:creationId xmlns:a16="http://schemas.microsoft.com/office/drawing/2014/main" id="{5569D617-0248-7DB1-B2A9-AF78EC1EC1EC}"/>
              </a:ext>
            </a:extLst>
          </p:cNvPr>
          <p:cNvSpPr/>
          <p:nvPr/>
        </p:nvSpPr>
        <p:spPr>
          <a:xfrm>
            <a:off x="93005" y="792000"/>
            <a:ext cx="1152000" cy="1615618"/>
          </a:xfrm>
          <a:prstGeom prst="flowChartProcess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Tło niebieskie">
            <a:extLst>
              <a:ext uri="{FF2B5EF4-FFF2-40B4-BE49-F238E27FC236}">
                <a16:creationId xmlns:a16="http://schemas.microsoft.com/office/drawing/2014/main" id="{AD86D1FA-D664-8732-448F-763A48D51590}"/>
              </a:ext>
            </a:extLst>
          </p:cNvPr>
          <p:cNvSpPr/>
          <p:nvPr/>
        </p:nvSpPr>
        <p:spPr>
          <a:xfrm>
            <a:off x="1461005" y="792000"/>
            <a:ext cx="6490789" cy="6066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024" name="Prostokąt: zaokrąglone rogi 2023">
            <a:extLst>
              <a:ext uri="{FF2B5EF4-FFF2-40B4-BE49-F238E27FC236}">
                <a16:creationId xmlns:a16="http://schemas.microsoft.com/office/drawing/2014/main" id="{131D749D-0AA8-A01F-0D43-DBACE1C33BE9}"/>
              </a:ext>
            </a:extLst>
          </p:cNvPr>
          <p:cNvSpPr/>
          <p:nvPr/>
        </p:nvSpPr>
        <p:spPr>
          <a:xfrm>
            <a:off x="6313202" y="0"/>
            <a:ext cx="1080000" cy="216000"/>
          </a:xfrm>
          <a:prstGeom prst="roundRect">
            <a:avLst>
              <a:gd name="adj" fmla="val 50000"/>
            </a:avLst>
          </a:prstGeom>
          <a:solidFill>
            <a:schemeClr val="tx2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>
            <a:normAutofit fontScale="92500" lnSpcReduction="20000"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600" b="1" dirty="0"/>
              <a:t>Rektor Uniwersytetu</a:t>
            </a:r>
            <a:r>
              <a:rPr lang="pl-PL" sz="600" b="1" baseline="0" dirty="0"/>
              <a:t> Medycznego</a:t>
            </a:r>
            <a:endParaRPr lang="pl-PL" sz="600" b="1" dirty="0"/>
          </a:p>
        </p:txBody>
      </p:sp>
      <p:sp>
        <p:nvSpPr>
          <p:cNvPr id="2025" name="Prostokąt: zaokrąglone rogi 2024">
            <a:extLst>
              <a:ext uri="{FF2B5EF4-FFF2-40B4-BE49-F238E27FC236}">
                <a16:creationId xmlns:a16="http://schemas.microsoft.com/office/drawing/2014/main" id="{75171BD4-F552-466A-A0FA-2D76D7AA69CC}"/>
              </a:ext>
            </a:extLst>
          </p:cNvPr>
          <p:cNvSpPr/>
          <p:nvPr/>
        </p:nvSpPr>
        <p:spPr>
          <a:xfrm>
            <a:off x="6314877" y="260648"/>
            <a:ext cx="1080000" cy="216000"/>
          </a:xfrm>
          <a:prstGeom prst="roundRect">
            <a:avLst>
              <a:gd name="adj" fmla="val 50000"/>
            </a:avLst>
          </a:prstGeom>
          <a:solidFill>
            <a:schemeClr val="tx2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600"/>
              <a:t>Dyrektor</a:t>
            </a:r>
          </a:p>
        </p:txBody>
      </p:sp>
      <p:sp>
        <p:nvSpPr>
          <p:cNvPr id="2027" name="Prostokąt: zaokrąglone rogi 2026">
            <a:extLst>
              <a:ext uri="{FF2B5EF4-FFF2-40B4-BE49-F238E27FC236}">
                <a16:creationId xmlns:a16="http://schemas.microsoft.com/office/drawing/2014/main" id="{769D52F5-10C7-4496-B4FB-F623C2E3726E}"/>
              </a:ext>
            </a:extLst>
          </p:cNvPr>
          <p:cNvSpPr/>
          <p:nvPr/>
        </p:nvSpPr>
        <p:spPr>
          <a:xfrm>
            <a:off x="4871864" y="264410"/>
            <a:ext cx="1080000" cy="216000"/>
          </a:xfrm>
          <a:prstGeom prst="roundRect">
            <a:avLst>
              <a:gd name="adj" fmla="val 50000"/>
            </a:avLst>
          </a:prstGeom>
          <a:solidFill>
            <a:schemeClr val="tx2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600"/>
              <a:t>Rada Społeczna Szpitala</a:t>
            </a:r>
          </a:p>
        </p:txBody>
      </p:sp>
      <p:sp>
        <p:nvSpPr>
          <p:cNvPr id="2029" name="Prostokąt: zaokrąglone rogi 2028">
            <a:extLst>
              <a:ext uri="{FF2B5EF4-FFF2-40B4-BE49-F238E27FC236}">
                <a16:creationId xmlns:a16="http://schemas.microsoft.com/office/drawing/2014/main" id="{4497266B-3398-45D6-8C74-41B60A97D0A7}"/>
              </a:ext>
            </a:extLst>
          </p:cNvPr>
          <p:cNvSpPr/>
          <p:nvPr/>
        </p:nvSpPr>
        <p:spPr>
          <a:xfrm>
            <a:off x="7757890" y="262001"/>
            <a:ext cx="1080000" cy="216000"/>
          </a:xfrm>
          <a:prstGeom prst="roundRect">
            <a:avLst>
              <a:gd name="adj" fmla="val 50000"/>
            </a:avLst>
          </a:prstGeom>
          <a:solidFill>
            <a:schemeClr val="tx2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600" dirty="0"/>
              <a:t>Pełnomocnik</a:t>
            </a:r>
            <a:r>
              <a:rPr lang="pl-PL" sz="600" baseline="0" dirty="0"/>
              <a:t> ds. Praw Pacjenta</a:t>
            </a:r>
            <a:endParaRPr lang="pl-PL" sz="600" dirty="0"/>
          </a:p>
        </p:txBody>
      </p:sp>
      <p:sp>
        <p:nvSpPr>
          <p:cNvPr id="2030" name="Prostokąt: zaokrąglone rogi 2029">
            <a:extLst>
              <a:ext uri="{FF2B5EF4-FFF2-40B4-BE49-F238E27FC236}">
                <a16:creationId xmlns:a16="http://schemas.microsoft.com/office/drawing/2014/main" id="{32F72129-472D-47AD-9ABE-742E19ED4282}"/>
              </a:ext>
            </a:extLst>
          </p:cNvPr>
          <p:cNvSpPr/>
          <p:nvPr/>
        </p:nvSpPr>
        <p:spPr>
          <a:xfrm>
            <a:off x="9497403" y="540000"/>
            <a:ext cx="1193400" cy="216000"/>
          </a:xfrm>
          <a:prstGeom prst="roundRect">
            <a:avLst>
              <a:gd name="adj" fmla="val 50000"/>
            </a:avLst>
          </a:prstGeom>
          <a:solidFill>
            <a:schemeClr val="accent2">
              <a:lumMod val="75000"/>
            </a:schemeClr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600" dirty="0"/>
              <a:t>Zastępca Dyrektora ds. Finansowych</a:t>
            </a:r>
          </a:p>
        </p:txBody>
      </p:sp>
      <p:sp>
        <p:nvSpPr>
          <p:cNvPr id="2031" name="Prostokąt: zaokrąglone rogi 2030">
            <a:extLst>
              <a:ext uri="{FF2B5EF4-FFF2-40B4-BE49-F238E27FC236}">
                <a16:creationId xmlns:a16="http://schemas.microsoft.com/office/drawing/2014/main" id="{8D86B055-C898-4B11-BC3A-20132B6460A7}"/>
              </a:ext>
            </a:extLst>
          </p:cNvPr>
          <p:cNvSpPr/>
          <p:nvPr/>
        </p:nvSpPr>
        <p:spPr>
          <a:xfrm>
            <a:off x="10874932" y="540000"/>
            <a:ext cx="1195075" cy="216000"/>
          </a:xfrm>
          <a:prstGeom prst="roundRect">
            <a:avLst>
              <a:gd name="adj" fmla="val 50000"/>
            </a:avLst>
          </a:prstGeom>
          <a:solidFill>
            <a:schemeClr val="accent4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>
            <a:normAutofit fontScale="92500" lnSpcReduction="20000"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600" dirty="0">
                <a:solidFill>
                  <a:schemeClr val="tx1"/>
                </a:solidFill>
              </a:rPr>
              <a:t>Zastępca Dyrektora ds. Techniczno -  Inwestycyjnych</a:t>
            </a:r>
          </a:p>
        </p:txBody>
      </p:sp>
      <p:sp>
        <p:nvSpPr>
          <p:cNvPr id="2032" name="Prostokąt: zaokrąglone rogi 2031">
            <a:extLst>
              <a:ext uri="{FF2B5EF4-FFF2-40B4-BE49-F238E27FC236}">
                <a16:creationId xmlns:a16="http://schemas.microsoft.com/office/drawing/2014/main" id="{08CC2F1B-D142-41DF-BC9D-CFCB43ABB426}"/>
              </a:ext>
            </a:extLst>
          </p:cNvPr>
          <p:cNvSpPr/>
          <p:nvPr/>
        </p:nvSpPr>
        <p:spPr>
          <a:xfrm>
            <a:off x="4173971" y="540000"/>
            <a:ext cx="1152000" cy="21600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 w="6350">
            <a:solidFill>
              <a:schemeClr val="tx1"/>
            </a:solidFill>
            <a:miter lim="800000"/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600">
                <a:solidFill>
                  <a:schemeClr val="bg1"/>
                </a:solidFill>
              </a:rPr>
              <a:t>Zastępca</a:t>
            </a:r>
            <a:r>
              <a:rPr lang="pl-PL" sz="600" baseline="0">
                <a:solidFill>
                  <a:schemeClr val="bg1"/>
                </a:solidFill>
              </a:rPr>
              <a:t> Dyrektora ds. Lecznictwa</a:t>
            </a:r>
            <a:endParaRPr lang="pl-PL" sz="600">
              <a:solidFill>
                <a:schemeClr val="bg1"/>
              </a:solidFill>
            </a:endParaRPr>
          </a:p>
        </p:txBody>
      </p:sp>
      <p:sp>
        <p:nvSpPr>
          <p:cNvPr id="2041" name="Prostokąt: zaokrąglone rogi 2040">
            <a:extLst>
              <a:ext uri="{FF2B5EF4-FFF2-40B4-BE49-F238E27FC236}">
                <a16:creationId xmlns:a16="http://schemas.microsoft.com/office/drawing/2014/main" id="{090263F4-4F57-4094-810B-C2D3A469519A}"/>
              </a:ext>
            </a:extLst>
          </p:cNvPr>
          <p:cNvSpPr/>
          <p:nvPr/>
        </p:nvSpPr>
        <p:spPr>
          <a:xfrm>
            <a:off x="3765820" y="2415884"/>
            <a:ext cx="900000" cy="219770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600"/>
              <a:t>Klinika Chirurgii</a:t>
            </a:r>
            <a:r>
              <a:rPr lang="pl-PL" sz="600" baseline="0"/>
              <a:t> Klatki Piersiowej</a:t>
            </a:r>
            <a:endParaRPr lang="pl-PL" sz="600"/>
          </a:p>
        </p:txBody>
      </p:sp>
      <p:sp>
        <p:nvSpPr>
          <p:cNvPr id="2042" name="Prostokąt: zaokrąglone rogi 2041">
            <a:extLst>
              <a:ext uri="{FF2B5EF4-FFF2-40B4-BE49-F238E27FC236}">
                <a16:creationId xmlns:a16="http://schemas.microsoft.com/office/drawing/2014/main" id="{EE7FD139-ABF9-47F0-8A57-F839E1BA5B15}"/>
              </a:ext>
            </a:extLst>
          </p:cNvPr>
          <p:cNvSpPr/>
          <p:nvPr/>
        </p:nvSpPr>
        <p:spPr>
          <a:xfrm>
            <a:off x="4862442" y="2466194"/>
            <a:ext cx="900000" cy="219770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600" dirty="0"/>
              <a:t>Poradnia Chirurgii Klatki Piersiowej</a:t>
            </a:r>
          </a:p>
        </p:txBody>
      </p:sp>
      <p:cxnSp>
        <p:nvCxnSpPr>
          <p:cNvPr id="2043" name="Łącznik prosty 2042">
            <a:extLst>
              <a:ext uri="{FF2B5EF4-FFF2-40B4-BE49-F238E27FC236}">
                <a16:creationId xmlns:a16="http://schemas.microsoft.com/office/drawing/2014/main" id="{0D5FC2F7-1C63-4C7B-8298-D9F41C1A308C}"/>
              </a:ext>
            </a:extLst>
          </p:cNvPr>
          <p:cNvCxnSpPr>
            <a:stCxn id="2041" idx="3"/>
            <a:endCxn id="2042" idx="1"/>
          </p:cNvCxnSpPr>
          <p:nvPr/>
        </p:nvCxnSpPr>
        <p:spPr>
          <a:xfrm>
            <a:off x="4665820" y="2525769"/>
            <a:ext cx="196622" cy="50310"/>
          </a:xfrm>
          <a:prstGeom prst="bentConnector3">
            <a:avLst>
              <a:gd name="adj1" fmla="val 50000"/>
            </a:avLst>
          </a:prstGeom>
          <a:ln w="6350">
            <a:headEnd type="oval" w="sm" len="sm"/>
            <a:tailEnd type="stealth" w="sm" len="sm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44" name="Prostokąt: zaokrąglone rogi 2043">
            <a:extLst>
              <a:ext uri="{FF2B5EF4-FFF2-40B4-BE49-F238E27FC236}">
                <a16:creationId xmlns:a16="http://schemas.microsoft.com/office/drawing/2014/main" id="{B723D1FB-B680-4402-9B02-BF1A57FD8A29}"/>
              </a:ext>
            </a:extLst>
          </p:cNvPr>
          <p:cNvSpPr/>
          <p:nvPr/>
        </p:nvSpPr>
        <p:spPr>
          <a:xfrm>
            <a:off x="3765821" y="2667859"/>
            <a:ext cx="900000" cy="293027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600"/>
              <a:t>Klinika Ortopedii, Traumatologii i Chirurgii Ręki</a:t>
            </a:r>
          </a:p>
        </p:txBody>
      </p:sp>
      <p:sp>
        <p:nvSpPr>
          <p:cNvPr id="2045" name="Prostokąt: zaokrąglone rogi 2044">
            <a:extLst>
              <a:ext uri="{FF2B5EF4-FFF2-40B4-BE49-F238E27FC236}">
                <a16:creationId xmlns:a16="http://schemas.microsoft.com/office/drawing/2014/main" id="{C0CBF7FD-1A8D-4A34-B7F6-2F11D0E0B6A9}"/>
              </a:ext>
            </a:extLst>
          </p:cNvPr>
          <p:cNvSpPr/>
          <p:nvPr/>
        </p:nvSpPr>
        <p:spPr>
          <a:xfrm>
            <a:off x="4862442" y="2724174"/>
            <a:ext cx="900000" cy="293027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600">
                <a:solidFill>
                  <a:schemeClr val="lt1"/>
                </a:solidFill>
                <a:effectLst/>
                <a:latin typeface="+mn-lt"/>
                <a:ea typeface="+mn-ea"/>
                <a:cs typeface="+mn-cs"/>
              </a:rPr>
              <a:t>Poradnia Chirurgii Urazowo-Ortopedycznej</a:t>
            </a:r>
            <a:endParaRPr lang="pl-PL" sz="600">
              <a:effectLst/>
            </a:endParaRPr>
          </a:p>
        </p:txBody>
      </p:sp>
      <p:cxnSp>
        <p:nvCxnSpPr>
          <p:cNvPr id="2046" name="Łącznik prosty 2045">
            <a:extLst>
              <a:ext uri="{FF2B5EF4-FFF2-40B4-BE49-F238E27FC236}">
                <a16:creationId xmlns:a16="http://schemas.microsoft.com/office/drawing/2014/main" id="{772684F6-5F42-46FE-8983-C929196C7AD6}"/>
              </a:ext>
            </a:extLst>
          </p:cNvPr>
          <p:cNvCxnSpPr>
            <a:stCxn id="2044" idx="3"/>
            <a:endCxn id="2045" idx="1"/>
          </p:cNvCxnSpPr>
          <p:nvPr/>
        </p:nvCxnSpPr>
        <p:spPr>
          <a:xfrm>
            <a:off x="4665821" y="2814373"/>
            <a:ext cx="196621" cy="56315"/>
          </a:xfrm>
          <a:prstGeom prst="bentConnector3">
            <a:avLst>
              <a:gd name="adj1" fmla="val 50000"/>
            </a:avLst>
          </a:prstGeom>
          <a:ln w="6350">
            <a:headEnd type="oval" w="sm" len="sm"/>
            <a:tailEnd type="stealth" w="sm" len="sm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47" name="Prostokąt: zaokrąglone rogi 2046">
            <a:extLst>
              <a:ext uri="{FF2B5EF4-FFF2-40B4-BE49-F238E27FC236}">
                <a16:creationId xmlns:a16="http://schemas.microsoft.com/office/drawing/2014/main" id="{667FA193-1393-4232-BEDF-AEB1E146079F}"/>
              </a:ext>
            </a:extLst>
          </p:cNvPr>
          <p:cNvSpPr/>
          <p:nvPr/>
        </p:nvSpPr>
        <p:spPr>
          <a:xfrm>
            <a:off x="3762992" y="2993091"/>
            <a:ext cx="900000" cy="216000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600" dirty="0"/>
              <a:t>Klinika Urologii i Urologii Onkologicznej</a:t>
            </a:r>
          </a:p>
        </p:txBody>
      </p:sp>
      <p:sp>
        <p:nvSpPr>
          <p:cNvPr id="2048" name="Prostokąt: zaokrąglone rogi 2047">
            <a:extLst>
              <a:ext uri="{FF2B5EF4-FFF2-40B4-BE49-F238E27FC236}">
                <a16:creationId xmlns:a16="http://schemas.microsoft.com/office/drawing/2014/main" id="{7435C16A-F5DD-476F-AE73-FD6DB54CAEAC}"/>
              </a:ext>
            </a:extLst>
          </p:cNvPr>
          <p:cNvSpPr/>
          <p:nvPr/>
        </p:nvSpPr>
        <p:spPr>
          <a:xfrm>
            <a:off x="4862442" y="3055411"/>
            <a:ext cx="900000" cy="109885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600" dirty="0"/>
              <a:t>Poradnia Urologiczna</a:t>
            </a:r>
          </a:p>
        </p:txBody>
      </p:sp>
      <p:cxnSp>
        <p:nvCxnSpPr>
          <p:cNvPr id="2049" name="Łącznik prosty 2048">
            <a:extLst>
              <a:ext uri="{FF2B5EF4-FFF2-40B4-BE49-F238E27FC236}">
                <a16:creationId xmlns:a16="http://schemas.microsoft.com/office/drawing/2014/main" id="{7F0AE0F5-41FE-4DAE-A2B6-93FDEA7FD7F9}"/>
              </a:ext>
            </a:extLst>
          </p:cNvPr>
          <p:cNvCxnSpPr>
            <a:stCxn id="2047" idx="3"/>
            <a:endCxn id="2048" idx="1"/>
          </p:cNvCxnSpPr>
          <p:nvPr/>
        </p:nvCxnSpPr>
        <p:spPr>
          <a:xfrm>
            <a:off x="4662992" y="3101091"/>
            <a:ext cx="199450" cy="9263"/>
          </a:xfrm>
          <a:prstGeom prst="bentConnector3">
            <a:avLst>
              <a:gd name="adj1" fmla="val 50000"/>
            </a:avLst>
          </a:prstGeom>
          <a:ln w="6350">
            <a:headEnd type="oval" w="sm" len="sm"/>
            <a:tailEnd type="stealth" w="sm" len="sm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50" name="Prostokąt: zaokrąglone rogi 2049">
            <a:extLst>
              <a:ext uri="{FF2B5EF4-FFF2-40B4-BE49-F238E27FC236}">
                <a16:creationId xmlns:a16="http://schemas.microsoft.com/office/drawing/2014/main" id="{C64F226F-76EE-4378-B3C5-963893700C9C}"/>
              </a:ext>
            </a:extLst>
          </p:cNvPr>
          <p:cNvSpPr/>
          <p:nvPr/>
        </p:nvSpPr>
        <p:spPr>
          <a:xfrm>
            <a:off x="1620000" y="2091461"/>
            <a:ext cx="900000" cy="91571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600"/>
              <a:t>Klinika</a:t>
            </a:r>
            <a:r>
              <a:rPr lang="pl-PL" sz="600" baseline="0"/>
              <a:t> Neurologii</a:t>
            </a:r>
          </a:p>
        </p:txBody>
      </p:sp>
      <p:sp>
        <p:nvSpPr>
          <p:cNvPr id="2051" name="Prostokąt: zaokrąglone rogi 2050">
            <a:extLst>
              <a:ext uri="{FF2B5EF4-FFF2-40B4-BE49-F238E27FC236}">
                <a16:creationId xmlns:a16="http://schemas.microsoft.com/office/drawing/2014/main" id="{2D3C67F9-9D12-47CB-BC99-C92170E9BD52}"/>
              </a:ext>
            </a:extLst>
          </p:cNvPr>
          <p:cNvSpPr/>
          <p:nvPr/>
        </p:nvSpPr>
        <p:spPr>
          <a:xfrm>
            <a:off x="2728204" y="2102431"/>
            <a:ext cx="900000" cy="219770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600"/>
              <a:t>Poradnia Neurologiczna</a:t>
            </a:r>
            <a:endParaRPr lang="pl-PL" sz="600" baseline="0"/>
          </a:p>
        </p:txBody>
      </p:sp>
      <p:sp>
        <p:nvSpPr>
          <p:cNvPr id="2052" name="Prostokąt: zaokrąglone rogi 2051">
            <a:extLst>
              <a:ext uri="{FF2B5EF4-FFF2-40B4-BE49-F238E27FC236}">
                <a16:creationId xmlns:a16="http://schemas.microsoft.com/office/drawing/2014/main" id="{8558D9B5-33F7-45B7-A89B-B837AF68C638}"/>
              </a:ext>
            </a:extLst>
          </p:cNvPr>
          <p:cNvSpPr/>
          <p:nvPr/>
        </p:nvSpPr>
        <p:spPr>
          <a:xfrm>
            <a:off x="1620000" y="2211149"/>
            <a:ext cx="900000" cy="91571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600"/>
              <a:t>Oddział Udarowy</a:t>
            </a:r>
            <a:endParaRPr lang="pl-PL" sz="600" baseline="0"/>
          </a:p>
        </p:txBody>
      </p:sp>
      <p:sp>
        <p:nvSpPr>
          <p:cNvPr id="2053" name="Prostokąt: zaokrąglone rogi 2052">
            <a:extLst>
              <a:ext uri="{FF2B5EF4-FFF2-40B4-BE49-F238E27FC236}">
                <a16:creationId xmlns:a16="http://schemas.microsoft.com/office/drawing/2014/main" id="{04D5991C-F4A6-4306-9102-0CEA63EC74EB}"/>
              </a:ext>
            </a:extLst>
          </p:cNvPr>
          <p:cNvSpPr>
            <a:spLocks noChangeAspect="1"/>
          </p:cNvSpPr>
          <p:nvPr/>
        </p:nvSpPr>
        <p:spPr>
          <a:xfrm>
            <a:off x="1620000" y="2330837"/>
            <a:ext cx="900000" cy="475750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600"/>
              <a:t>Klinika Gastroenterologii i Chorób Wewnętrznych</a:t>
            </a:r>
            <a:endParaRPr lang="pl-PL" sz="600" baseline="0"/>
          </a:p>
        </p:txBody>
      </p:sp>
      <p:sp>
        <p:nvSpPr>
          <p:cNvPr id="2054" name="Prostokąt: zaokrąglone rogi 2053">
            <a:extLst>
              <a:ext uri="{FF2B5EF4-FFF2-40B4-BE49-F238E27FC236}">
                <a16:creationId xmlns:a16="http://schemas.microsoft.com/office/drawing/2014/main" id="{987A6B8A-7579-4DDE-985A-55961D2F729C}"/>
              </a:ext>
            </a:extLst>
          </p:cNvPr>
          <p:cNvSpPr/>
          <p:nvPr/>
        </p:nvSpPr>
        <p:spPr>
          <a:xfrm>
            <a:off x="2728204" y="2351674"/>
            <a:ext cx="900000" cy="219770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600"/>
              <a:t>Poradnia Gastroenterologiczna</a:t>
            </a:r>
            <a:endParaRPr lang="pl-PL" sz="600" baseline="0"/>
          </a:p>
        </p:txBody>
      </p:sp>
      <p:sp>
        <p:nvSpPr>
          <p:cNvPr id="2055" name="Prostokąt: zaokrąglone rogi 2054">
            <a:extLst>
              <a:ext uri="{FF2B5EF4-FFF2-40B4-BE49-F238E27FC236}">
                <a16:creationId xmlns:a16="http://schemas.microsoft.com/office/drawing/2014/main" id="{10977194-4EF5-45E3-888D-7B2551CC33A2}"/>
              </a:ext>
            </a:extLst>
          </p:cNvPr>
          <p:cNvSpPr/>
          <p:nvPr/>
        </p:nvSpPr>
        <p:spPr>
          <a:xfrm>
            <a:off x="2728204" y="2600917"/>
            <a:ext cx="900000" cy="219770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600"/>
              <a:t>Prac. Endoskopii Przewodu Pokarm.</a:t>
            </a:r>
            <a:endParaRPr lang="pl-PL" sz="600" baseline="0"/>
          </a:p>
        </p:txBody>
      </p:sp>
      <p:sp>
        <p:nvSpPr>
          <p:cNvPr id="2058" name="Prostokąt: zaokrąglone rogi 2057">
            <a:extLst>
              <a:ext uri="{FF2B5EF4-FFF2-40B4-BE49-F238E27FC236}">
                <a16:creationId xmlns:a16="http://schemas.microsoft.com/office/drawing/2014/main" id="{E1EAB5C8-5F42-4C7E-8132-7FD6D8C8702E}"/>
              </a:ext>
            </a:extLst>
          </p:cNvPr>
          <p:cNvSpPr>
            <a:spLocks/>
          </p:cNvSpPr>
          <p:nvPr/>
        </p:nvSpPr>
        <p:spPr>
          <a:xfrm>
            <a:off x="100053" y="540000"/>
            <a:ext cx="1152000" cy="216000"/>
          </a:xfrm>
          <a:prstGeom prst="roundRect">
            <a:avLst>
              <a:gd name="adj" fmla="val 50000"/>
            </a:avLst>
          </a:prstGeom>
          <a:solidFill>
            <a:schemeClr val="accent6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numCol="1" spcCol="0" rtlCol="0" anchor="ctr">
            <a:norm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600" dirty="0"/>
              <a:t>Pielęgniarka</a:t>
            </a:r>
            <a:r>
              <a:rPr lang="pl-PL" sz="600" baseline="0" dirty="0"/>
              <a:t> Naczelna</a:t>
            </a:r>
            <a:endParaRPr lang="pl-PL" sz="600" dirty="0"/>
          </a:p>
        </p:txBody>
      </p:sp>
      <p:cxnSp>
        <p:nvCxnSpPr>
          <p:cNvPr id="2069" name="Łącznik: łamany 2068">
            <a:extLst>
              <a:ext uri="{FF2B5EF4-FFF2-40B4-BE49-F238E27FC236}">
                <a16:creationId xmlns:a16="http://schemas.microsoft.com/office/drawing/2014/main" id="{86980347-9464-4101-BC22-7CA11AC2216C}"/>
              </a:ext>
            </a:extLst>
          </p:cNvPr>
          <p:cNvCxnSpPr>
            <a:cxnSpLocks/>
            <a:stCxn id="2070" idx="3"/>
            <a:endCxn id="2075" idx="1"/>
          </p:cNvCxnSpPr>
          <p:nvPr/>
        </p:nvCxnSpPr>
        <p:spPr>
          <a:xfrm>
            <a:off x="2520000" y="1055671"/>
            <a:ext cx="208204" cy="518802"/>
          </a:xfrm>
          <a:prstGeom prst="bentConnector3">
            <a:avLst>
              <a:gd name="adj1" fmla="val 50000"/>
            </a:avLst>
          </a:prstGeom>
          <a:ln w="6350">
            <a:headEnd type="oval" w="sm" len="sm"/>
            <a:tailEnd type="stealth" w="sm" len="sm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70" name="Prostokąt: zaokrąglone rogi 2069">
            <a:extLst>
              <a:ext uri="{FF2B5EF4-FFF2-40B4-BE49-F238E27FC236}">
                <a16:creationId xmlns:a16="http://schemas.microsoft.com/office/drawing/2014/main" id="{8E26CCE1-1385-47E2-93CA-9705629312C0}"/>
              </a:ext>
            </a:extLst>
          </p:cNvPr>
          <p:cNvSpPr/>
          <p:nvPr/>
        </p:nvSpPr>
        <p:spPr>
          <a:xfrm>
            <a:off x="1620000" y="900000"/>
            <a:ext cx="900000" cy="311341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>
            <a:normAutofit fontScale="92500" lnSpcReduction="20000"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600" dirty="0"/>
              <a:t>Klinika Kardiologii i Chorób Wewnętrznych z Oddziałem Intensywnego Nadzoru Kardiologicznego</a:t>
            </a:r>
          </a:p>
        </p:txBody>
      </p:sp>
      <p:sp>
        <p:nvSpPr>
          <p:cNvPr id="2071" name="Prostokąt: zaokrąglone rogi 2070">
            <a:extLst>
              <a:ext uri="{FF2B5EF4-FFF2-40B4-BE49-F238E27FC236}">
                <a16:creationId xmlns:a16="http://schemas.microsoft.com/office/drawing/2014/main" id="{0BA59F01-2722-4734-A37C-A3D3F90FD61E}"/>
              </a:ext>
            </a:extLst>
          </p:cNvPr>
          <p:cNvSpPr/>
          <p:nvPr/>
        </p:nvSpPr>
        <p:spPr>
          <a:xfrm>
            <a:off x="1620000" y="1239458"/>
            <a:ext cx="900000" cy="366283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>
            <a:normAutofit fontScale="85000" lnSpcReduction="10000"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600" dirty="0"/>
              <a:t>Klinika Kardiologii Inwazyjnej, Chorób Wewnętrznych z Oddziałem Intensywnej Opieki Kardiologicznej i Pracownią Hemodynamiki</a:t>
            </a:r>
          </a:p>
        </p:txBody>
      </p:sp>
      <p:sp>
        <p:nvSpPr>
          <p:cNvPr id="2072" name="Prostokąt: zaokrąglone rogi 2071">
            <a:extLst>
              <a:ext uri="{FF2B5EF4-FFF2-40B4-BE49-F238E27FC236}">
                <a16:creationId xmlns:a16="http://schemas.microsoft.com/office/drawing/2014/main" id="{B04C32AC-B6BF-4010-8EE4-3AE34B8F7F5F}"/>
              </a:ext>
            </a:extLst>
          </p:cNvPr>
          <p:cNvSpPr/>
          <p:nvPr/>
        </p:nvSpPr>
        <p:spPr>
          <a:xfrm>
            <a:off x="2728204" y="900000"/>
            <a:ext cx="900000" cy="219770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600"/>
              <a:t>Pracownia Echokardiograficzna</a:t>
            </a:r>
          </a:p>
        </p:txBody>
      </p:sp>
      <p:sp>
        <p:nvSpPr>
          <p:cNvPr id="2073" name="Prostokąt: zaokrąglone rogi 2072">
            <a:extLst>
              <a:ext uri="{FF2B5EF4-FFF2-40B4-BE49-F238E27FC236}">
                <a16:creationId xmlns:a16="http://schemas.microsoft.com/office/drawing/2014/main" id="{61457FF0-BBFF-4478-9DF9-F6A3CA5FFD28}"/>
              </a:ext>
            </a:extLst>
          </p:cNvPr>
          <p:cNvSpPr/>
          <p:nvPr/>
        </p:nvSpPr>
        <p:spPr>
          <a:xfrm>
            <a:off x="2728204" y="1149243"/>
            <a:ext cx="900000" cy="91571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600">
                <a:effectLst/>
              </a:rPr>
              <a:t>Prac. Prób Wysiłkowych</a:t>
            </a:r>
          </a:p>
        </p:txBody>
      </p:sp>
      <p:sp>
        <p:nvSpPr>
          <p:cNvPr id="2074" name="Prostokąt: zaokrąglone rogi 2073">
            <a:extLst>
              <a:ext uri="{FF2B5EF4-FFF2-40B4-BE49-F238E27FC236}">
                <a16:creationId xmlns:a16="http://schemas.microsoft.com/office/drawing/2014/main" id="{2F86F7B7-98AB-418E-AE94-1204482B45CE}"/>
              </a:ext>
            </a:extLst>
          </p:cNvPr>
          <p:cNvSpPr/>
          <p:nvPr/>
        </p:nvSpPr>
        <p:spPr>
          <a:xfrm>
            <a:off x="2728204" y="1270287"/>
            <a:ext cx="900000" cy="219770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600" dirty="0"/>
              <a:t>Prac. Elektrofizjologii i Lecz. Zaburzeń Rytmu Serca</a:t>
            </a:r>
          </a:p>
        </p:txBody>
      </p:sp>
      <p:sp>
        <p:nvSpPr>
          <p:cNvPr id="2075" name="Prostokąt: zaokrąglone rogi 2074">
            <a:extLst>
              <a:ext uri="{FF2B5EF4-FFF2-40B4-BE49-F238E27FC236}">
                <a16:creationId xmlns:a16="http://schemas.microsoft.com/office/drawing/2014/main" id="{4266A665-CD3F-4684-9E4C-A021E92202A3}"/>
              </a:ext>
            </a:extLst>
          </p:cNvPr>
          <p:cNvSpPr/>
          <p:nvPr/>
        </p:nvSpPr>
        <p:spPr>
          <a:xfrm>
            <a:off x="2728204" y="1519530"/>
            <a:ext cx="900000" cy="109885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600" dirty="0"/>
              <a:t>Poradnia Kardiologiczna</a:t>
            </a:r>
          </a:p>
        </p:txBody>
      </p:sp>
      <p:cxnSp>
        <p:nvCxnSpPr>
          <p:cNvPr id="2076" name="Łącznik: łamany 2075">
            <a:extLst>
              <a:ext uri="{FF2B5EF4-FFF2-40B4-BE49-F238E27FC236}">
                <a16:creationId xmlns:a16="http://schemas.microsoft.com/office/drawing/2014/main" id="{96CD2761-76B3-43A3-8418-6251C2EBBB1D}"/>
              </a:ext>
            </a:extLst>
          </p:cNvPr>
          <p:cNvCxnSpPr>
            <a:cxnSpLocks/>
            <a:stCxn id="2070" idx="3"/>
            <a:endCxn id="2072" idx="1"/>
          </p:cNvCxnSpPr>
          <p:nvPr/>
        </p:nvCxnSpPr>
        <p:spPr>
          <a:xfrm flipV="1">
            <a:off x="2520000" y="1009885"/>
            <a:ext cx="208204" cy="45786"/>
          </a:xfrm>
          <a:prstGeom prst="bentConnector3">
            <a:avLst>
              <a:gd name="adj1" fmla="val 50000"/>
            </a:avLst>
          </a:prstGeom>
          <a:ln w="6350">
            <a:headEnd type="oval" w="sm" len="sm"/>
            <a:tailEnd type="stealth" w="sm" len="sm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77" name="Łącznik: łamany 2076">
            <a:extLst>
              <a:ext uri="{FF2B5EF4-FFF2-40B4-BE49-F238E27FC236}">
                <a16:creationId xmlns:a16="http://schemas.microsoft.com/office/drawing/2014/main" id="{5CEFF0AF-9CA7-4435-86BC-88A928BC519D}"/>
              </a:ext>
            </a:extLst>
          </p:cNvPr>
          <p:cNvCxnSpPr>
            <a:cxnSpLocks/>
            <a:stCxn id="2070" idx="3"/>
            <a:endCxn id="2073" idx="1"/>
          </p:cNvCxnSpPr>
          <p:nvPr/>
        </p:nvCxnSpPr>
        <p:spPr>
          <a:xfrm>
            <a:off x="2520000" y="1055671"/>
            <a:ext cx="208204" cy="139358"/>
          </a:xfrm>
          <a:prstGeom prst="bentConnector3">
            <a:avLst>
              <a:gd name="adj1" fmla="val 50000"/>
            </a:avLst>
          </a:prstGeom>
          <a:ln w="6350">
            <a:headEnd type="oval" w="sm" len="sm"/>
            <a:tailEnd type="stealth" w="sm" len="sm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78" name="Łącznik: łamany 2077">
            <a:extLst>
              <a:ext uri="{FF2B5EF4-FFF2-40B4-BE49-F238E27FC236}">
                <a16:creationId xmlns:a16="http://schemas.microsoft.com/office/drawing/2014/main" id="{3F38FF0B-4F99-4EBC-B8F7-96B0070979D6}"/>
              </a:ext>
            </a:extLst>
          </p:cNvPr>
          <p:cNvCxnSpPr>
            <a:cxnSpLocks/>
            <a:stCxn id="2070" idx="3"/>
            <a:endCxn id="2074" idx="1"/>
          </p:cNvCxnSpPr>
          <p:nvPr/>
        </p:nvCxnSpPr>
        <p:spPr>
          <a:xfrm>
            <a:off x="2520000" y="1055671"/>
            <a:ext cx="208204" cy="324501"/>
          </a:xfrm>
          <a:prstGeom prst="bentConnector3">
            <a:avLst>
              <a:gd name="adj1" fmla="val 50000"/>
            </a:avLst>
          </a:prstGeom>
          <a:ln w="6350">
            <a:headEnd type="oval" w="sm" len="sm"/>
            <a:tailEnd type="stealth" w="sm" len="sm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79" name="Łącznik: łamany 2078">
            <a:extLst>
              <a:ext uri="{FF2B5EF4-FFF2-40B4-BE49-F238E27FC236}">
                <a16:creationId xmlns:a16="http://schemas.microsoft.com/office/drawing/2014/main" id="{3A2273AD-837E-4A37-BC6E-F3056D407252}"/>
              </a:ext>
            </a:extLst>
          </p:cNvPr>
          <p:cNvCxnSpPr>
            <a:cxnSpLocks/>
            <a:stCxn id="2071" idx="3"/>
            <a:endCxn id="2075" idx="1"/>
          </p:cNvCxnSpPr>
          <p:nvPr/>
        </p:nvCxnSpPr>
        <p:spPr>
          <a:xfrm>
            <a:off x="2520000" y="1422600"/>
            <a:ext cx="208204" cy="151873"/>
          </a:xfrm>
          <a:prstGeom prst="bentConnector3">
            <a:avLst>
              <a:gd name="adj1" fmla="val 50000"/>
            </a:avLst>
          </a:prstGeom>
          <a:ln w="6350">
            <a:headEnd type="oval" w="sm" len="sm"/>
            <a:tailEnd type="stealth" w="sm" len="sm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80" name="Prostokąt: zaokrąglone rogi 2079">
            <a:extLst>
              <a:ext uri="{FF2B5EF4-FFF2-40B4-BE49-F238E27FC236}">
                <a16:creationId xmlns:a16="http://schemas.microsoft.com/office/drawing/2014/main" id="{91F5B778-55F4-47F1-A250-4A7E272EB91E}"/>
              </a:ext>
            </a:extLst>
          </p:cNvPr>
          <p:cNvSpPr/>
          <p:nvPr/>
        </p:nvSpPr>
        <p:spPr>
          <a:xfrm>
            <a:off x="1620000" y="1633858"/>
            <a:ext cx="900000" cy="429486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600"/>
              <a:t>Klinika Endokrynologii, Diabetologii i Chorób Wewnętrznych</a:t>
            </a:r>
          </a:p>
        </p:txBody>
      </p:sp>
      <p:sp>
        <p:nvSpPr>
          <p:cNvPr id="2081" name="Prostokąt: zaokrąglone rogi 2080">
            <a:extLst>
              <a:ext uri="{FF2B5EF4-FFF2-40B4-BE49-F238E27FC236}">
                <a16:creationId xmlns:a16="http://schemas.microsoft.com/office/drawing/2014/main" id="{FA2CCFF4-D819-43D6-808B-C7D9AFA28CFA}"/>
              </a:ext>
            </a:extLst>
          </p:cNvPr>
          <p:cNvSpPr/>
          <p:nvPr/>
        </p:nvSpPr>
        <p:spPr>
          <a:xfrm>
            <a:off x="2728204" y="1658888"/>
            <a:ext cx="900000" cy="219770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600"/>
              <a:t>Poradnia Endokrynologiczna</a:t>
            </a:r>
          </a:p>
        </p:txBody>
      </p:sp>
      <p:sp>
        <p:nvSpPr>
          <p:cNvPr id="2082" name="Prostokąt: zaokrąglone rogi 2081">
            <a:extLst>
              <a:ext uri="{FF2B5EF4-FFF2-40B4-BE49-F238E27FC236}">
                <a16:creationId xmlns:a16="http://schemas.microsoft.com/office/drawing/2014/main" id="{E701BCB9-A36F-45F4-B9AC-320E6FE4571D}"/>
              </a:ext>
            </a:extLst>
          </p:cNvPr>
          <p:cNvSpPr/>
          <p:nvPr/>
        </p:nvSpPr>
        <p:spPr>
          <a:xfrm>
            <a:off x="2728204" y="1908131"/>
            <a:ext cx="900000" cy="164827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600"/>
              <a:t>Poradnia Diabetologiczna</a:t>
            </a:r>
          </a:p>
        </p:txBody>
      </p:sp>
      <p:cxnSp>
        <p:nvCxnSpPr>
          <p:cNvPr id="2083" name="Łącznik: łamany 2082">
            <a:extLst>
              <a:ext uri="{FF2B5EF4-FFF2-40B4-BE49-F238E27FC236}">
                <a16:creationId xmlns:a16="http://schemas.microsoft.com/office/drawing/2014/main" id="{2606C046-DFBD-49B9-A42A-742B53C3AF4C}"/>
              </a:ext>
            </a:extLst>
          </p:cNvPr>
          <p:cNvCxnSpPr>
            <a:cxnSpLocks/>
            <a:stCxn id="2080" idx="3"/>
            <a:endCxn id="2081" idx="1"/>
          </p:cNvCxnSpPr>
          <p:nvPr/>
        </p:nvCxnSpPr>
        <p:spPr>
          <a:xfrm flipV="1">
            <a:off x="2520000" y="1768773"/>
            <a:ext cx="208204" cy="79828"/>
          </a:xfrm>
          <a:prstGeom prst="bentConnector3">
            <a:avLst>
              <a:gd name="adj1" fmla="val 50000"/>
            </a:avLst>
          </a:prstGeom>
          <a:ln w="6350">
            <a:headEnd type="oval" w="sm" len="sm"/>
            <a:tailEnd type="stealth" w="sm" len="sm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84" name="Łącznik: łamany 2083">
            <a:extLst>
              <a:ext uri="{FF2B5EF4-FFF2-40B4-BE49-F238E27FC236}">
                <a16:creationId xmlns:a16="http://schemas.microsoft.com/office/drawing/2014/main" id="{D822CE10-1128-4D7E-A9FE-EEA654FFAA7E}"/>
              </a:ext>
            </a:extLst>
          </p:cNvPr>
          <p:cNvCxnSpPr>
            <a:cxnSpLocks/>
            <a:stCxn id="2080" idx="3"/>
            <a:endCxn id="2082" idx="1"/>
          </p:cNvCxnSpPr>
          <p:nvPr/>
        </p:nvCxnSpPr>
        <p:spPr>
          <a:xfrm>
            <a:off x="2520000" y="1848601"/>
            <a:ext cx="208204" cy="141944"/>
          </a:xfrm>
          <a:prstGeom prst="bentConnector3">
            <a:avLst>
              <a:gd name="adj1" fmla="val 50000"/>
            </a:avLst>
          </a:prstGeom>
          <a:ln w="6350">
            <a:headEnd type="oval" w="sm" len="sm"/>
            <a:tailEnd type="stealth" w="sm" len="sm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85" name="Prostokąt: zaokrąglone rogi 2084">
            <a:extLst>
              <a:ext uri="{FF2B5EF4-FFF2-40B4-BE49-F238E27FC236}">
                <a16:creationId xmlns:a16="http://schemas.microsoft.com/office/drawing/2014/main" id="{DDDDA400-D95B-4DB5-B0ED-5FFC815861EA}"/>
              </a:ext>
            </a:extLst>
          </p:cNvPr>
          <p:cNvSpPr/>
          <p:nvPr/>
        </p:nvSpPr>
        <p:spPr>
          <a:xfrm>
            <a:off x="3762985" y="900000"/>
            <a:ext cx="900000" cy="574815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600" dirty="0"/>
              <a:t>I Klinika Chirurgii Ogólnej </a:t>
            </a:r>
          </a:p>
          <a:p>
            <a:pPr algn="ctr"/>
            <a:r>
              <a:rPr lang="pl-PL" sz="600" dirty="0"/>
              <a:t>i Endokrynologicznej</a:t>
            </a:r>
          </a:p>
        </p:txBody>
      </p:sp>
      <p:sp>
        <p:nvSpPr>
          <p:cNvPr id="2086" name="Prostokąt: zaokrąglone rogi 2085">
            <a:extLst>
              <a:ext uri="{FF2B5EF4-FFF2-40B4-BE49-F238E27FC236}">
                <a16:creationId xmlns:a16="http://schemas.microsoft.com/office/drawing/2014/main" id="{D43E596F-56EE-42E0-8BEB-9CB2A01A993C}"/>
              </a:ext>
            </a:extLst>
          </p:cNvPr>
          <p:cNvSpPr/>
          <p:nvPr/>
        </p:nvSpPr>
        <p:spPr>
          <a:xfrm>
            <a:off x="4862442" y="1157980"/>
            <a:ext cx="900000" cy="91571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600"/>
              <a:t>Poradnia</a:t>
            </a:r>
            <a:r>
              <a:rPr lang="pl-PL" sz="600" baseline="0"/>
              <a:t> I Chirurgii Ogólnej</a:t>
            </a:r>
            <a:endParaRPr lang="pl-PL" sz="600"/>
          </a:p>
        </p:txBody>
      </p:sp>
      <p:sp>
        <p:nvSpPr>
          <p:cNvPr id="2087" name="Prostokąt: zaokrąglone rogi 2086">
            <a:extLst>
              <a:ext uri="{FF2B5EF4-FFF2-40B4-BE49-F238E27FC236}">
                <a16:creationId xmlns:a16="http://schemas.microsoft.com/office/drawing/2014/main" id="{FBB7B014-7069-467F-8220-11D079E4E046}"/>
              </a:ext>
            </a:extLst>
          </p:cNvPr>
          <p:cNvSpPr/>
          <p:nvPr/>
        </p:nvSpPr>
        <p:spPr>
          <a:xfrm>
            <a:off x="4862442" y="900000"/>
            <a:ext cx="900000" cy="219770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600" dirty="0"/>
              <a:t>Zespół Chirurgii Plastycznej Jednego Dnia</a:t>
            </a:r>
          </a:p>
        </p:txBody>
      </p:sp>
      <p:sp>
        <p:nvSpPr>
          <p:cNvPr id="2088" name="Prostokąt: zaokrąglone rogi 2087">
            <a:extLst>
              <a:ext uri="{FF2B5EF4-FFF2-40B4-BE49-F238E27FC236}">
                <a16:creationId xmlns:a16="http://schemas.microsoft.com/office/drawing/2014/main" id="{672D81F1-B14A-4EA7-9EE4-9DD2FA75C8A5}"/>
              </a:ext>
            </a:extLst>
          </p:cNvPr>
          <p:cNvSpPr/>
          <p:nvPr/>
        </p:nvSpPr>
        <p:spPr>
          <a:xfrm>
            <a:off x="4862442" y="1287761"/>
            <a:ext cx="900000" cy="219770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600"/>
              <a:t>Poradnia dla Chorych ze Stomią</a:t>
            </a:r>
          </a:p>
        </p:txBody>
      </p:sp>
      <p:cxnSp>
        <p:nvCxnSpPr>
          <p:cNvPr id="2089" name="Łącznik: łamany 2088">
            <a:extLst>
              <a:ext uri="{FF2B5EF4-FFF2-40B4-BE49-F238E27FC236}">
                <a16:creationId xmlns:a16="http://schemas.microsoft.com/office/drawing/2014/main" id="{8C3CB785-CD4A-4C51-833C-CA4D3A9F512D}"/>
              </a:ext>
            </a:extLst>
          </p:cNvPr>
          <p:cNvCxnSpPr>
            <a:stCxn id="2085" idx="3"/>
            <a:endCxn id="2087" idx="1"/>
          </p:cNvCxnSpPr>
          <p:nvPr/>
        </p:nvCxnSpPr>
        <p:spPr>
          <a:xfrm flipV="1">
            <a:off x="4662985" y="1009885"/>
            <a:ext cx="199457" cy="177523"/>
          </a:xfrm>
          <a:prstGeom prst="bentConnector3">
            <a:avLst>
              <a:gd name="adj1" fmla="val 50000"/>
            </a:avLst>
          </a:prstGeom>
          <a:ln w="6350">
            <a:headEnd type="oval" w="sm" len="sm"/>
            <a:tailEnd type="stealth" w="sm" len="sm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90" name="Łącznik: łamany 2089">
            <a:extLst>
              <a:ext uri="{FF2B5EF4-FFF2-40B4-BE49-F238E27FC236}">
                <a16:creationId xmlns:a16="http://schemas.microsoft.com/office/drawing/2014/main" id="{40BF4F33-7DE2-43F6-B672-565CD2882105}"/>
              </a:ext>
            </a:extLst>
          </p:cNvPr>
          <p:cNvCxnSpPr>
            <a:stCxn id="2085" idx="3"/>
            <a:endCxn id="2086" idx="1"/>
          </p:cNvCxnSpPr>
          <p:nvPr/>
        </p:nvCxnSpPr>
        <p:spPr>
          <a:xfrm>
            <a:off x="4662985" y="1187408"/>
            <a:ext cx="199457" cy="16358"/>
          </a:xfrm>
          <a:prstGeom prst="bentConnector3">
            <a:avLst>
              <a:gd name="adj1" fmla="val 50000"/>
            </a:avLst>
          </a:prstGeom>
          <a:ln w="6350">
            <a:headEnd type="oval" w="sm" len="sm"/>
            <a:tailEnd type="stealth" w="sm" len="sm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91" name="Łącznik: łamany 2090">
            <a:extLst>
              <a:ext uri="{FF2B5EF4-FFF2-40B4-BE49-F238E27FC236}">
                <a16:creationId xmlns:a16="http://schemas.microsoft.com/office/drawing/2014/main" id="{D99C786B-22EE-4684-8382-DC668D8405AA}"/>
              </a:ext>
            </a:extLst>
          </p:cNvPr>
          <p:cNvCxnSpPr>
            <a:stCxn id="2085" idx="3"/>
            <a:endCxn id="2088" idx="1"/>
          </p:cNvCxnSpPr>
          <p:nvPr/>
        </p:nvCxnSpPr>
        <p:spPr>
          <a:xfrm>
            <a:off x="4662985" y="1187408"/>
            <a:ext cx="199457" cy="210238"/>
          </a:xfrm>
          <a:prstGeom prst="bentConnector3">
            <a:avLst>
              <a:gd name="adj1" fmla="val 50000"/>
            </a:avLst>
          </a:prstGeom>
          <a:ln w="6350">
            <a:headEnd type="oval" w="sm" len="sm"/>
            <a:tailEnd type="stealth" w="sm" len="sm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92" name="Prostokąt: zaokrąglone rogi 2091">
            <a:extLst>
              <a:ext uri="{FF2B5EF4-FFF2-40B4-BE49-F238E27FC236}">
                <a16:creationId xmlns:a16="http://schemas.microsoft.com/office/drawing/2014/main" id="{A29B7119-3ABC-4F5B-A151-6FDB18F9042A}"/>
              </a:ext>
            </a:extLst>
          </p:cNvPr>
          <p:cNvSpPr/>
          <p:nvPr/>
        </p:nvSpPr>
        <p:spPr>
          <a:xfrm>
            <a:off x="3762998" y="1507020"/>
            <a:ext cx="900000" cy="876659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600"/>
              <a:t>II Klinika Chirurgii Ogólnej, Gastroenterologicznej</a:t>
            </a:r>
          </a:p>
          <a:p>
            <a:pPr algn="ctr"/>
            <a:r>
              <a:rPr lang="pl-PL" sz="600"/>
              <a:t> i Onkologicznej</a:t>
            </a:r>
          </a:p>
        </p:txBody>
      </p:sp>
      <p:sp>
        <p:nvSpPr>
          <p:cNvPr id="2093" name="Prostokąt: zaokrąglone rogi 2092">
            <a:extLst>
              <a:ext uri="{FF2B5EF4-FFF2-40B4-BE49-F238E27FC236}">
                <a16:creationId xmlns:a16="http://schemas.microsoft.com/office/drawing/2014/main" id="{8381DE35-3484-47E2-AA40-C63C0B9AEBEE}"/>
              </a:ext>
            </a:extLst>
          </p:cNvPr>
          <p:cNvSpPr/>
          <p:nvPr/>
        </p:nvSpPr>
        <p:spPr>
          <a:xfrm>
            <a:off x="4862442" y="1545741"/>
            <a:ext cx="900000" cy="366283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600"/>
              <a:t>Poradnia II Kliniki Chirurgii Ogólnej, Gastroenterelogicznej i Onkologicznej</a:t>
            </a:r>
          </a:p>
        </p:txBody>
      </p:sp>
      <p:sp>
        <p:nvSpPr>
          <p:cNvPr id="2094" name="Prostokąt: zaokrąglone rogi 2093">
            <a:extLst>
              <a:ext uri="{FF2B5EF4-FFF2-40B4-BE49-F238E27FC236}">
                <a16:creationId xmlns:a16="http://schemas.microsoft.com/office/drawing/2014/main" id="{46C771E7-652D-43FF-B689-08A8738C5898}"/>
              </a:ext>
            </a:extLst>
          </p:cNvPr>
          <p:cNvSpPr/>
          <p:nvPr/>
        </p:nvSpPr>
        <p:spPr>
          <a:xfrm>
            <a:off x="4862442" y="1950234"/>
            <a:ext cx="900000" cy="219770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600"/>
              <a:t>Poradnia Leczenia Żywieniowego</a:t>
            </a:r>
          </a:p>
        </p:txBody>
      </p:sp>
      <p:cxnSp>
        <p:nvCxnSpPr>
          <p:cNvPr id="2095" name="Łącznik: łamany 2094">
            <a:extLst>
              <a:ext uri="{FF2B5EF4-FFF2-40B4-BE49-F238E27FC236}">
                <a16:creationId xmlns:a16="http://schemas.microsoft.com/office/drawing/2014/main" id="{38073A53-D004-4FB2-8E2E-84C9FB15C24C}"/>
              </a:ext>
            </a:extLst>
          </p:cNvPr>
          <p:cNvCxnSpPr>
            <a:cxnSpLocks/>
            <a:stCxn id="2092" idx="3"/>
            <a:endCxn id="2093" idx="1"/>
          </p:cNvCxnSpPr>
          <p:nvPr/>
        </p:nvCxnSpPr>
        <p:spPr>
          <a:xfrm flipV="1">
            <a:off x="4662998" y="1728883"/>
            <a:ext cx="199444" cy="216467"/>
          </a:xfrm>
          <a:prstGeom prst="bentConnector3">
            <a:avLst>
              <a:gd name="adj1" fmla="val 50000"/>
            </a:avLst>
          </a:prstGeom>
          <a:ln w="6350">
            <a:headEnd type="oval" w="sm" len="sm"/>
            <a:tailEnd type="stealth" w="sm" len="sm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96" name="Łącznik: łamany 2095">
            <a:extLst>
              <a:ext uri="{FF2B5EF4-FFF2-40B4-BE49-F238E27FC236}">
                <a16:creationId xmlns:a16="http://schemas.microsoft.com/office/drawing/2014/main" id="{547105D2-756C-49C8-A332-A4CADA8DE217}"/>
              </a:ext>
            </a:extLst>
          </p:cNvPr>
          <p:cNvCxnSpPr>
            <a:cxnSpLocks/>
            <a:stCxn id="2092" idx="3"/>
            <a:endCxn id="2094" idx="1"/>
          </p:cNvCxnSpPr>
          <p:nvPr/>
        </p:nvCxnSpPr>
        <p:spPr>
          <a:xfrm>
            <a:off x="4662998" y="1945350"/>
            <a:ext cx="199444" cy="114769"/>
          </a:xfrm>
          <a:prstGeom prst="bentConnector3">
            <a:avLst>
              <a:gd name="adj1" fmla="val 50000"/>
            </a:avLst>
          </a:prstGeom>
          <a:ln w="6350">
            <a:headEnd type="oval" w="sm" len="sm"/>
            <a:tailEnd type="stealth" w="sm" len="sm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97" name="Prostokąt: zaokrąglone rogi 2096">
            <a:extLst>
              <a:ext uri="{FF2B5EF4-FFF2-40B4-BE49-F238E27FC236}">
                <a16:creationId xmlns:a16="http://schemas.microsoft.com/office/drawing/2014/main" id="{8D38698F-EAE9-405D-98FA-47CF94733951}"/>
              </a:ext>
            </a:extLst>
          </p:cNvPr>
          <p:cNvSpPr/>
          <p:nvPr/>
        </p:nvSpPr>
        <p:spPr>
          <a:xfrm>
            <a:off x="5868000" y="900000"/>
            <a:ext cx="900000" cy="219770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600" dirty="0"/>
              <a:t>Zakład Medycyny Nuklearnej</a:t>
            </a:r>
          </a:p>
        </p:txBody>
      </p:sp>
      <p:sp>
        <p:nvSpPr>
          <p:cNvPr id="2098" name="Prostokąt: zaokrąglone rogi 2097">
            <a:extLst>
              <a:ext uri="{FF2B5EF4-FFF2-40B4-BE49-F238E27FC236}">
                <a16:creationId xmlns:a16="http://schemas.microsoft.com/office/drawing/2014/main" id="{593C2F4F-4B3F-4E89-881C-A033C8C6601C}"/>
              </a:ext>
            </a:extLst>
          </p:cNvPr>
          <p:cNvSpPr/>
          <p:nvPr/>
        </p:nvSpPr>
        <p:spPr>
          <a:xfrm>
            <a:off x="6948000" y="900000"/>
            <a:ext cx="900000" cy="219770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600"/>
              <a:t>Poradnia Medycy Nuklearnej</a:t>
            </a:r>
          </a:p>
        </p:txBody>
      </p:sp>
      <p:cxnSp>
        <p:nvCxnSpPr>
          <p:cNvPr id="2099" name="Łącznik prosty 2098">
            <a:extLst>
              <a:ext uri="{FF2B5EF4-FFF2-40B4-BE49-F238E27FC236}">
                <a16:creationId xmlns:a16="http://schemas.microsoft.com/office/drawing/2014/main" id="{1B4BCA67-4FEE-4FA4-AEAA-C954AD2541CE}"/>
              </a:ext>
            </a:extLst>
          </p:cNvPr>
          <p:cNvCxnSpPr>
            <a:cxnSpLocks/>
            <a:stCxn id="2097" idx="3"/>
            <a:endCxn id="2098" idx="1"/>
          </p:cNvCxnSpPr>
          <p:nvPr/>
        </p:nvCxnSpPr>
        <p:spPr>
          <a:xfrm>
            <a:off x="6768000" y="1009885"/>
            <a:ext cx="180000" cy="0"/>
          </a:xfrm>
          <a:prstGeom prst="line">
            <a:avLst/>
          </a:prstGeom>
          <a:ln w="6350">
            <a:headEnd type="oval" w="sm" len="sm"/>
            <a:tailEnd type="stealth" w="sm" len="sm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00" name="Prostokąt: zaokrąglone rogi 2099">
            <a:extLst>
              <a:ext uri="{FF2B5EF4-FFF2-40B4-BE49-F238E27FC236}">
                <a16:creationId xmlns:a16="http://schemas.microsoft.com/office/drawing/2014/main" id="{7F98666C-0FBC-4ED7-A2D1-2EDC8F15770C}"/>
              </a:ext>
            </a:extLst>
          </p:cNvPr>
          <p:cNvSpPr/>
          <p:nvPr/>
        </p:nvSpPr>
        <p:spPr>
          <a:xfrm>
            <a:off x="5868000" y="1157340"/>
            <a:ext cx="900000" cy="787508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600" dirty="0"/>
              <a:t>Zakład Radiologii</a:t>
            </a:r>
          </a:p>
        </p:txBody>
      </p:sp>
      <p:sp>
        <p:nvSpPr>
          <p:cNvPr id="2101" name="Prostokąt: zaokrąglone rogi 2100">
            <a:extLst>
              <a:ext uri="{FF2B5EF4-FFF2-40B4-BE49-F238E27FC236}">
                <a16:creationId xmlns:a16="http://schemas.microsoft.com/office/drawing/2014/main" id="{EEB7BAED-8A06-4BB7-8843-736FC67ED865}"/>
              </a:ext>
            </a:extLst>
          </p:cNvPr>
          <p:cNvSpPr/>
          <p:nvPr/>
        </p:nvSpPr>
        <p:spPr>
          <a:xfrm>
            <a:off x="6948000" y="1158785"/>
            <a:ext cx="900000" cy="217886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600"/>
              <a:t>Pracownia Tomografii Komputerowej</a:t>
            </a:r>
          </a:p>
        </p:txBody>
      </p:sp>
      <p:sp>
        <p:nvSpPr>
          <p:cNvPr id="2102" name="Prostokąt: zaokrąglone rogi 2101">
            <a:extLst>
              <a:ext uri="{FF2B5EF4-FFF2-40B4-BE49-F238E27FC236}">
                <a16:creationId xmlns:a16="http://schemas.microsoft.com/office/drawing/2014/main" id="{6D392F21-ED6D-4120-88CE-CBA0EF49D76B}"/>
              </a:ext>
            </a:extLst>
          </p:cNvPr>
          <p:cNvSpPr/>
          <p:nvPr/>
        </p:nvSpPr>
        <p:spPr>
          <a:xfrm>
            <a:off x="6948000" y="1415686"/>
            <a:ext cx="900000" cy="90786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>
            <a:normAutofit fontScale="92500" lnSpcReduction="10000"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600"/>
              <a:t>Pracownia Angiografii RTG</a:t>
            </a:r>
          </a:p>
        </p:txBody>
      </p:sp>
      <p:sp>
        <p:nvSpPr>
          <p:cNvPr id="2103" name="Prostokąt: zaokrąglone rogi 2102">
            <a:extLst>
              <a:ext uri="{FF2B5EF4-FFF2-40B4-BE49-F238E27FC236}">
                <a16:creationId xmlns:a16="http://schemas.microsoft.com/office/drawing/2014/main" id="{095E1FB7-7C79-4A2F-BA35-9BA21360FD13}"/>
              </a:ext>
            </a:extLst>
          </p:cNvPr>
          <p:cNvSpPr/>
          <p:nvPr/>
        </p:nvSpPr>
        <p:spPr>
          <a:xfrm>
            <a:off x="6948000" y="1545487"/>
            <a:ext cx="900000" cy="90786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>
            <a:normAutofit fontScale="92500" lnSpcReduction="10000"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600"/>
              <a:t>Pracownia</a:t>
            </a:r>
            <a:r>
              <a:rPr lang="pl-PL" sz="600" baseline="0"/>
              <a:t> USG</a:t>
            </a:r>
          </a:p>
        </p:txBody>
      </p:sp>
      <p:sp>
        <p:nvSpPr>
          <p:cNvPr id="2104" name="Prostokąt: zaokrąglone rogi 2103">
            <a:extLst>
              <a:ext uri="{FF2B5EF4-FFF2-40B4-BE49-F238E27FC236}">
                <a16:creationId xmlns:a16="http://schemas.microsoft.com/office/drawing/2014/main" id="{5889044D-00BD-45E5-AD4C-F507602EFD86}"/>
              </a:ext>
            </a:extLst>
          </p:cNvPr>
          <p:cNvSpPr/>
          <p:nvPr/>
        </p:nvSpPr>
        <p:spPr>
          <a:xfrm>
            <a:off x="6948000" y="1675288"/>
            <a:ext cx="900000" cy="90786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>
            <a:normAutofit fontScale="92500" lnSpcReduction="10000"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600"/>
              <a:t>Pracownia RTG Ogólnej</a:t>
            </a:r>
          </a:p>
        </p:txBody>
      </p:sp>
      <p:sp>
        <p:nvSpPr>
          <p:cNvPr id="2105" name="Prostokąt: zaokrąglone rogi 2104">
            <a:extLst>
              <a:ext uri="{FF2B5EF4-FFF2-40B4-BE49-F238E27FC236}">
                <a16:creationId xmlns:a16="http://schemas.microsoft.com/office/drawing/2014/main" id="{1A3ACD2D-37DD-4D11-93DB-35EE5D79D100}"/>
              </a:ext>
            </a:extLst>
          </p:cNvPr>
          <p:cNvSpPr/>
          <p:nvPr/>
        </p:nvSpPr>
        <p:spPr>
          <a:xfrm>
            <a:off x="6948000" y="1805089"/>
            <a:ext cx="900000" cy="144000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600" dirty="0"/>
              <a:t>Pracownia Densytometrii</a:t>
            </a:r>
          </a:p>
        </p:txBody>
      </p:sp>
      <p:cxnSp>
        <p:nvCxnSpPr>
          <p:cNvPr id="2106" name="Łącznik: łamany 2105">
            <a:extLst>
              <a:ext uri="{FF2B5EF4-FFF2-40B4-BE49-F238E27FC236}">
                <a16:creationId xmlns:a16="http://schemas.microsoft.com/office/drawing/2014/main" id="{B26EF634-B39B-47C2-9942-AB7F050CF0BE}"/>
              </a:ext>
            </a:extLst>
          </p:cNvPr>
          <p:cNvCxnSpPr>
            <a:cxnSpLocks/>
            <a:stCxn id="2100" idx="3"/>
            <a:endCxn id="2101" idx="1"/>
          </p:cNvCxnSpPr>
          <p:nvPr/>
        </p:nvCxnSpPr>
        <p:spPr>
          <a:xfrm flipV="1">
            <a:off x="6768000" y="1267728"/>
            <a:ext cx="180000" cy="283366"/>
          </a:xfrm>
          <a:prstGeom prst="bentConnector3">
            <a:avLst>
              <a:gd name="adj1" fmla="val 50000"/>
            </a:avLst>
          </a:prstGeom>
          <a:ln w="6350">
            <a:headEnd type="oval" w="sm" len="sm"/>
            <a:tailEnd type="stealth" w="sm" len="sm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07" name="Łącznik: łamany 2106">
            <a:extLst>
              <a:ext uri="{FF2B5EF4-FFF2-40B4-BE49-F238E27FC236}">
                <a16:creationId xmlns:a16="http://schemas.microsoft.com/office/drawing/2014/main" id="{68D3A5B8-7B87-47E3-9CD1-D18ECF0931E0}"/>
              </a:ext>
            </a:extLst>
          </p:cNvPr>
          <p:cNvCxnSpPr>
            <a:cxnSpLocks/>
            <a:stCxn id="2100" idx="3"/>
            <a:endCxn id="2102" idx="1"/>
          </p:cNvCxnSpPr>
          <p:nvPr/>
        </p:nvCxnSpPr>
        <p:spPr>
          <a:xfrm flipV="1">
            <a:off x="6768000" y="1461079"/>
            <a:ext cx="180000" cy="90015"/>
          </a:xfrm>
          <a:prstGeom prst="bentConnector3">
            <a:avLst>
              <a:gd name="adj1" fmla="val 50000"/>
            </a:avLst>
          </a:prstGeom>
          <a:ln w="6350">
            <a:headEnd type="oval" w="sm" len="sm"/>
            <a:tailEnd type="stealth" w="sm" len="sm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08" name="Łącznik: łamany 2107">
            <a:extLst>
              <a:ext uri="{FF2B5EF4-FFF2-40B4-BE49-F238E27FC236}">
                <a16:creationId xmlns:a16="http://schemas.microsoft.com/office/drawing/2014/main" id="{B2551932-717A-4A54-B5CC-717678CF4350}"/>
              </a:ext>
            </a:extLst>
          </p:cNvPr>
          <p:cNvCxnSpPr>
            <a:cxnSpLocks/>
            <a:stCxn id="2100" idx="3"/>
            <a:endCxn id="2104" idx="1"/>
          </p:cNvCxnSpPr>
          <p:nvPr/>
        </p:nvCxnSpPr>
        <p:spPr>
          <a:xfrm>
            <a:off x="6768000" y="1551094"/>
            <a:ext cx="180000" cy="169587"/>
          </a:xfrm>
          <a:prstGeom prst="bentConnector3">
            <a:avLst>
              <a:gd name="adj1" fmla="val 50000"/>
            </a:avLst>
          </a:prstGeom>
          <a:ln w="6350">
            <a:headEnd type="oval" w="sm" len="sm"/>
            <a:tailEnd type="stealth" w="sm" len="sm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09" name="Łącznik: łamany 2108">
            <a:extLst>
              <a:ext uri="{FF2B5EF4-FFF2-40B4-BE49-F238E27FC236}">
                <a16:creationId xmlns:a16="http://schemas.microsoft.com/office/drawing/2014/main" id="{BC9B0D81-E2FE-4388-9DDA-CEA919F1F934}"/>
              </a:ext>
            </a:extLst>
          </p:cNvPr>
          <p:cNvCxnSpPr>
            <a:cxnSpLocks/>
            <a:stCxn id="2100" idx="3"/>
            <a:endCxn id="2105" idx="1"/>
          </p:cNvCxnSpPr>
          <p:nvPr/>
        </p:nvCxnSpPr>
        <p:spPr>
          <a:xfrm>
            <a:off x="6768000" y="1551094"/>
            <a:ext cx="180000" cy="325995"/>
          </a:xfrm>
          <a:prstGeom prst="bentConnector3">
            <a:avLst>
              <a:gd name="adj1" fmla="val 50000"/>
            </a:avLst>
          </a:prstGeom>
          <a:ln w="6350">
            <a:headEnd type="oval" w="sm" len="sm"/>
            <a:tailEnd type="stealth" w="sm" len="sm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10" name="Łącznik: łamany 2109">
            <a:extLst>
              <a:ext uri="{FF2B5EF4-FFF2-40B4-BE49-F238E27FC236}">
                <a16:creationId xmlns:a16="http://schemas.microsoft.com/office/drawing/2014/main" id="{95F79F69-BF39-45FD-8A93-0EDD9CE03D54}"/>
              </a:ext>
            </a:extLst>
          </p:cNvPr>
          <p:cNvCxnSpPr>
            <a:cxnSpLocks/>
            <a:stCxn id="2050" idx="3"/>
            <a:endCxn id="2051" idx="1"/>
          </p:cNvCxnSpPr>
          <p:nvPr/>
        </p:nvCxnSpPr>
        <p:spPr>
          <a:xfrm>
            <a:off x="2520000" y="2137247"/>
            <a:ext cx="208204" cy="75069"/>
          </a:xfrm>
          <a:prstGeom prst="bentConnector3">
            <a:avLst>
              <a:gd name="adj1" fmla="val 50000"/>
            </a:avLst>
          </a:prstGeom>
          <a:ln w="6350">
            <a:headEnd type="oval" w="sm" len="sm"/>
            <a:tailEnd type="stealth" w="sm" len="sm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11" name="Łącznik: łamany 2110">
            <a:extLst>
              <a:ext uri="{FF2B5EF4-FFF2-40B4-BE49-F238E27FC236}">
                <a16:creationId xmlns:a16="http://schemas.microsoft.com/office/drawing/2014/main" id="{4899965D-B4F8-4C08-81DF-F98724742856}"/>
              </a:ext>
            </a:extLst>
          </p:cNvPr>
          <p:cNvCxnSpPr>
            <a:cxnSpLocks/>
            <a:stCxn id="2052" idx="3"/>
            <a:endCxn id="2051" idx="1"/>
          </p:cNvCxnSpPr>
          <p:nvPr/>
        </p:nvCxnSpPr>
        <p:spPr>
          <a:xfrm flipV="1">
            <a:off x="2520000" y="2212316"/>
            <a:ext cx="208204" cy="44619"/>
          </a:xfrm>
          <a:prstGeom prst="bentConnector3">
            <a:avLst>
              <a:gd name="adj1" fmla="val 50000"/>
            </a:avLst>
          </a:prstGeom>
          <a:ln w="6350">
            <a:headEnd type="oval" w="sm" len="sm"/>
            <a:tailEnd type="stealth" w="sm" len="sm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12" name="Łącznik: łamany 2111">
            <a:extLst>
              <a:ext uri="{FF2B5EF4-FFF2-40B4-BE49-F238E27FC236}">
                <a16:creationId xmlns:a16="http://schemas.microsoft.com/office/drawing/2014/main" id="{9799C451-DC74-4464-83AB-F68AA2FAF24C}"/>
              </a:ext>
            </a:extLst>
          </p:cNvPr>
          <p:cNvCxnSpPr>
            <a:cxnSpLocks/>
            <a:stCxn id="2053" idx="3"/>
            <a:endCxn id="2054" idx="1"/>
          </p:cNvCxnSpPr>
          <p:nvPr/>
        </p:nvCxnSpPr>
        <p:spPr>
          <a:xfrm flipV="1">
            <a:off x="2520000" y="2461559"/>
            <a:ext cx="208204" cy="107153"/>
          </a:xfrm>
          <a:prstGeom prst="bentConnector3">
            <a:avLst>
              <a:gd name="adj1" fmla="val 50000"/>
            </a:avLst>
          </a:prstGeom>
          <a:ln w="6350">
            <a:headEnd type="oval" w="sm" len="sm"/>
            <a:tailEnd type="stealth" w="sm" len="sm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13" name="Łącznik: łamany 2112">
            <a:extLst>
              <a:ext uri="{FF2B5EF4-FFF2-40B4-BE49-F238E27FC236}">
                <a16:creationId xmlns:a16="http://schemas.microsoft.com/office/drawing/2014/main" id="{FBD9F196-5864-4E03-9BE9-6FDDD400287B}"/>
              </a:ext>
            </a:extLst>
          </p:cNvPr>
          <p:cNvCxnSpPr>
            <a:cxnSpLocks/>
            <a:stCxn id="2053" idx="3"/>
            <a:endCxn id="2055" idx="1"/>
          </p:cNvCxnSpPr>
          <p:nvPr/>
        </p:nvCxnSpPr>
        <p:spPr>
          <a:xfrm>
            <a:off x="2520000" y="2568712"/>
            <a:ext cx="208204" cy="142090"/>
          </a:xfrm>
          <a:prstGeom prst="bentConnector3">
            <a:avLst>
              <a:gd name="adj1" fmla="val 50000"/>
            </a:avLst>
          </a:prstGeom>
          <a:ln w="6350">
            <a:headEnd type="oval" w="sm" len="sm"/>
            <a:tailEnd type="stealth" w="sm" len="sm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14" name="Prostokąt: zaokrąglone rogi 2113">
            <a:extLst>
              <a:ext uri="{FF2B5EF4-FFF2-40B4-BE49-F238E27FC236}">
                <a16:creationId xmlns:a16="http://schemas.microsoft.com/office/drawing/2014/main" id="{5C7D2F3C-1792-423C-A92E-F23B7E51F67A}"/>
              </a:ext>
            </a:extLst>
          </p:cNvPr>
          <p:cNvSpPr/>
          <p:nvPr/>
        </p:nvSpPr>
        <p:spPr>
          <a:xfrm>
            <a:off x="1620000" y="2834887"/>
            <a:ext cx="900000" cy="329655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>
            <a:normAutofit lnSpcReduction="10000"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600" dirty="0"/>
              <a:t>Klinika Hematologii, Chorób Wewnętrznych i Angiologii z Pododdziałem Transplantacji Komórek Krwiotwórczych</a:t>
            </a:r>
            <a:endParaRPr lang="pl-PL" sz="600" baseline="0" dirty="0"/>
          </a:p>
        </p:txBody>
      </p:sp>
      <p:sp>
        <p:nvSpPr>
          <p:cNvPr id="2115" name="Prostokąt: zaokrąglone rogi 2114">
            <a:extLst>
              <a:ext uri="{FF2B5EF4-FFF2-40B4-BE49-F238E27FC236}">
                <a16:creationId xmlns:a16="http://schemas.microsoft.com/office/drawing/2014/main" id="{C614330E-B7D3-480D-9A3D-76E1348D5AE5}"/>
              </a:ext>
            </a:extLst>
          </p:cNvPr>
          <p:cNvSpPr/>
          <p:nvPr/>
        </p:nvSpPr>
        <p:spPr>
          <a:xfrm>
            <a:off x="2728204" y="2850160"/>
            <a:ext cx="900000" cy="94435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600"/>
              <a:t>Poradnia Hematologiczna</a:t>
            </a:r>
            <a:endParaRPr lang="pl-PL" sz="600" baseline="0"/>
          </a:p>
        </p:txBody>
      </p:sp>
      <p:sp>
        <p:nvSpPr>
          <p:cNvPr id="2116" name="Prostokąt: zaokrąglone rogi 2115">
            <a:extLst>
              <a:ext uri="{FF2B5EF4-FFF2-40B4-BE49-F238E27FC236}">
                <a16:creationId xmlns:a16="http://schemas.microsoft.com/office/drawing/2014/main" id="{F5BBE4AF-3B00-416C-A9B6-70DF74CE1D33}"/>
              </a:ext>
            </a:extLst>
          </p:cNvPr>
          <p:cNvSpPr/>
          <p:nvPr/>
        </p:nvSpPr>
        <p:spPr>
          <a:xfrm>
            <a:off x="2728204" y="2974068"/>
            <a:ext cx="900000" cy="94435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600"/>
              <a:t>Pracownia Transfuzjologii</a:t>
            </a:r>
            <a:endParaRPr lang="pl-PL" sz="600" baseline="0"/>
          </a:p>
        </p:txBody>
      </p:sp>
      <p:sp>
        <p:nvSpPr>
          <p:cNvPr id="2117" name="Prostokąt: zaokrąglone rogi 2116">
            <a:extLst>
              <a:ext uri="{FF2B5EF4-FFF2-40B4-BE49-F238E27FC236}">
                <a16:creationId xmlns:a16="http://schemas.microsoft.com/office/drawing/2014/main" id="{3950BB2F-6E6D-432E-A94B-2D1E6D444F2F}"/>
              </a:ext>
            </a:extLst>
          </p:cNvPr>
          <p:cNvSpPr/>
          <p:nvPr/>
        </p:nvSpPr>
        <p:spPr>
          <a:xfrm>
            <a:off x="2728204" y="3097976"/>
            <a:ext cx="900000" cy="94435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600"/>
              <a:t>Poradnia Angiologiczna</a:t>
            </a:r>
            <a:endParaRPr lang="pl-PL" sz="600" baseline="0"/>
          </a:p>
        </p:txBody>
      </p:sp>
      <p:cxnSp>
        <p:nvCxnSpPr>
          <p:cNvPr id="2118" name="Łącznik: łamany 2117">
            <a:extLst>
              <a:ext uri="{FF2B5EF4-FFF2-40B4-BE49-F238E27FC236}">
                <a16:creationId xmlns:a16="http://schemas.microsoft.com/office/drawing/2014/main" id="{AB3A1E0A-A245-41A7-AC39-B3A77CE6C578}"/>
              </a:ext>
            </a:extLst>
          </p:cNvPr>
          <p:cNvCxnSpPr>
            <a:cxnSpLocks/>
            <a:stCxn id="2114" idx="3"/>
            <a:endCxn id="2115" idx="1"/>
          </p:cNvCxnSpPr>
          <p:nvPr/>
        </p:nvCxnSpPr>
        <p:spPr>
          <a:xfrm flipV="1">
            <a:off x="2520000" y="2897378"/>
            <a:ext cx="208204" cy="102337"/>
          </a:xfrm>
          <a:prstGeom prst="bentConnector3">
            <a:avLst>
              <a:gd name="adj1" fmla="val 50000"/>
            </a:avLst>
          </a:prstGeom>
          <a:ln w="6350">
            <a:headEnd type="oval" w="sm" len="sm"/>
            <a:tailEnd type="stealth" w="sm" len="sm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19" name="Łącznik: łamany 2118">
            <a:extLst>
              <a:ext uri="{FF2B5EF4-FFF2-40B4-BE49-F238E27FC236}">
                <a16:creationId xmlns:a16="http://schemas.microsoft.com/office/drawing/2014/main" id="{E268AF03-E7DA-4E99-A7D0-DE99D5BFBFF1}"/>
              </a:ext>
            </a:extLst>
          </p:cNvPr>
          <p:cNvCxnSpPr>
            <a:cxnSpLocks/>
            <a:stCxn id="2114" idx="3"/>
            <a:endCxn id="2116" idx="1"/>
          </p:cNvCxnSpPr>
          <p:nvPr/>
        </p:nvCxnSpPr>
        <p:spPr>
          <a:xfrm>
            <a:off x="2520000" y="2999715"/>
            <a:ext cx="208204" cy="21571"/>
          </a:xfrm>
          <a:prstGeom prst="bentConnector3">
            <a:avLst>
              <a:gd name="adj1" fmla="val 50000"/>
            </a:avLst>
          </a:prstGeom>
          <a:ln w="6350">
            <a:headEnd type="oval" w="sm" len="sm"/>
            <a:tailEnd type="stealth" w="sm" len="sm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20" name="Łącznik: łamany 2119">
            <a:extLst>
              <a:ext uri="{FF2B5EF4-FFF2-40B4-BE49-F238E27FC236}">
                <a16:creationId xmlns:a16="http://schemas.microsoft.com/office/drawing/2014/main" id="{21A7415A-BEA8-43F2-B9C7-048161276323}"/>
              </a:ext>
            </a:extLst>
          </p:cNvPr>
          <p:cNvCxnSpPr>
            <a:cxnSpLocks/>
            <a:stCxn id="2114" idx="3"/>
            <a:endCxn id="2117" idx="1"/>
          </p:cNvCxnSpPr>
          <p:nvPr/>
        </p:nvCxnSpPr>
        <p:spPr>
          <a:xfrm>
            <a:off x="2520000" y="2999715"/>
            <a:ext cx="208204" cy="145479"/>
          </a:xfrm>
          <a:prstGeom prst="bentConnector3">
            <a:avLst>
              <a:gd name="adj1" fmla="val 50000"/>
            </a:avLst>
          </a:prstGeom>
          <a:ln w="6350">
            <a:headEnd type="oval" w="sm" len="sm"/>
            <a:tailEnd type="stealth" w="sm" len="sm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21" name="Prostokąt: zaokrąglone rogi 2120">
            <a:extLst>
              <a:ext uri="{FF2B5EF4-FFF2-40B4-BE49-F238E27FC236}">
                <a16:creationId xmlns:a16="http://schemas.microsoft.com/office/drawing/2014/main" id="{DDCF5DD9-8961-408D-8304-EE157DFB7172}"/>
              </a:ext>
            </a:extLst>
          </p:cNvPr>
          <p:cNvSpPr/>
          <p:nvPr/>
        </p:nvSpPr>
        <p:spPr>
          <a:xfrm>
            <a:off x="5868000" y="5716612"/>
            <a:ext cx="900000" cy="612000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600" dirty="0"/>
              <a:t>Centrum Zdrowia Psychicznego</a:t>
            </a:r>
          </a:p>
        </p:txBody>
      </p:sp>
      <p:sp>
        <p:nvSpPr>
          <p:cNvPr id="2122" name="Prostokąt: zaokrąglone rogi 2121">
            <a:extLst>
              <a:ext uri="{FF2B5EF4-FFF2-40B4-BE49-F238E27FC236}">
                <a16:creationId xmlns:a16="http://schemas.microsoft.com/office/drawing/2014/main" id="{59395C4E-C512-4E68-9CE0-08DECEEC58F4}"/>
              </a:ext>
            </a:extLst>
          </p:cNvPr>
          <p:cNvSpPr/>
          <p:nvPr/>
        </p:nvSpPr>
        <p:spPr>
          <a:xfrm>
            <a:off x="6948000" y="4856415"/>
            <a:ext cx="900000" cy="216000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600" dirty="0"/>
              <a:t>Klinika Psychiatrii</a:t>
            </a:r>
          </a:p>
        </p:txBody>
      </p:sp>
      <p:sp>
        <p:nvSpPr>
          <p:cNvPr id="2123" name="Prostokąt: zaokrąglone rogi 2122">
            <a:extLst>
              <a:ext uri="{FF2B5EF4-FFF2-40B4-BE49-F238E27FC236}">
                <a16:creationId xmlns:a16="http://schemas.microsoft.com/office/drawing/2014/main" id="{A0B8066A-C2C7-4724-A5BC-DD8020257747}"/>
              </a:ext>
            </a:extLst>
          </p:cNvPr>
          <p:cNvSpPr/>
          <p:nvPr/>
        </p:nvSpPr>
        <p:spPr>
          <a:xfrm>
            <a:off x="6959900" y="5664245"/>
            <a:ext cx="900000" cy="108000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>
            <a:normAutofit fontScale="85000" lnSpcReduction="10000"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600" dirty="0"/>
              <a:t>Oddział </a:t>
            </a:r>
            <a:r>
              <a:rPr lang="pl-PL" sz="600"/>
              <a:t>Dzienny</a:t>
            </a:r>
            <a:r>
              <a:rPr lang="pl-PL" sz="600" baseline="0"/>
              <a:t> Psychiatryczny</a:t>
            </a:r>
            <a:endParaRPr lang="pl-PL" sz="600" dirty="0"/>
          </a:p>
        </p:txBody>
      </p:sp>
      <p:sp>
        <p:nvSpPr>
          <p:cNvPr id="2124" name="Prostokąt: zaokrąglone rogi 2123">
            <a:extLst>
              <a:ext uri="{FF2B5EF4-FFF2-40B4-BE49-F238E27FC236}">
                <a16:creationId xmlns:a16="http://schemas.microsoft.com/office/drawing/2014/main" id="{850CCAFD-A843-4D33-890B-0D4ED3F202DF}"/>
              </a:ext>
            </a:extLst>
          </p:cNvPr>
          <p:cNvSpPr/>
          <p:nvPr/>
        </p:nvSpPr>
        <p:spPr>
          <a:xfrm>
            <a:off x="6959900" y="5811260"/>
            <a:ext cx="900000" cy="216000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600" dirty="0"/>
              <a:t>Poradnia Zdrowia Psychicznego</a:t>
            </a:r>
          </a:p>
        </p:txBody>
      </p:sp>
      <p:sp>
        <p:nvSpPr>
          <p:cNvPr id="2125" name="Prostokąt: zaokrąglone rogi 2124">
            <a:extLst>
              <a:ext uri="{FF2B5EF4-FFF2-40B4-BE49-F238E27FC236}">
                <a16:creationId xmlns:a16="http://schemas.microsoft.com/office/drawing/2014/main" id="{993A7BB0-1081-4964-AB2B-316E9E5322E6}"/>
              </a:ext>
            </a:extLst>
          </p:cNvPr>
          <p:cNvSpPr/>
          <p:nvPr/>
        </p:nvSpPr>
        <p:spPr>
          <a:xfrm>
            <a:off x="6959900" y="6066275"/>
            <a:ext cx="900000" cy="216000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600" dirty="0"/>
              <a:t>Zespół</a:t>
            </a:r>
            <a:r>
              <a:rPr lang="pl-PL" sz="600" baseline="0" dirty="0"/>
              <a:t> Leczenia Środowiskowego</a:t>
            </a:r>
          </a:p>
        </p:txBody>
      </p:sp>
      <p:cxnSp>
        <p:nvCxnSpPr>
          <p:cNvPr id="2126" name="Łącznik: łamany 2125">
            <a:extLst>
              <a:ext uri="{FF2B5EF4-FFF2-40B4-BE49-F238E27FC236}">
                <a16:creationId xmlns:a16="http://schemas.microsoft.com/office/drawing/2014/main" id="{A8C89869-2589-4569-9001-1D1E26E55F42}"/>
              </a:ext>
            </a:extLst>
          </p:cNvPr>
          <p:cNvCxnSpPr>
            <a:cxnSpLocks/>
            <a:stCxn id="2121" idx="3"/>
            <a:endCxn id="2125" idx="1"/>
          </p:cNvCxnSpPr>
          <p:nvPr/>
        </p:nvCxnSpPr>
        <p:spPr>
          <a:xfrm>
            <a:off x="6768000" y="6022612"/>
            <a:ext cx="191900" cy="151663"/>
          </a:xfrm>
          <a:prstGeom prst="bentConnector3">
            <a:avLst>
              <a:gd name="adj1" fmla="val 50000"/>
            </a:avLst>
          </a:prstGeom>
          <a:ln w="6350">
            <a:headEnd type="oval" w="sm" len="sm"/>
            <a:tailEnd type="stealth" w="sm" len="sm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28" name="Łącznik: łamany 2127">
            <a:extLst>
              <a:ext uri="{FF2B5EF4-FFF2-40B4-BE49-F238E27FC236}">
                <a16:creationId xmlns:a16="http://schemas.microsoft.com/office/drawing/2014/main" id="{B5AA0B19-718E-4E32-9E6F-9902B5942E8A}"/>
              </a:ext>
            </a:extLst>
          </p:cNvPr>
          <p:cNvCxnSpPr>
            <a:cxnSpLocks/>
            <a:stCxn id="2121" idx="3"/>
            <a:endCxn id="2124" idx="1"/>
          </p:cNvCxnSpPr>
          <p:nvPr/>
        </p:nvCxnSpPr>
        <p:spPr>
          <a:xfrm flipV="1">
            <a:off x="6768000" y="5919260"/>
            <a:ext cx="191900" cy="103352"/>
          </a:xfrm>
          <a:prstGeom prst="bentConnector3">
            <a:avLst>
              <a:gd name="adj1" fmla="val 50000"/>
            </a:avLst>
          </a:prstGeom>
          <a:ln w="6350">
            <a:headEnd type="oval" w="sm" len="sm"/>
            <a:tailEnd type="stealth" w="sm" len="sm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29" name="Łącznik: łamany 2128">
            <a:extLst>
              <a:ext uri="{FF2B5EF4-FFF2-40B4-BE49-F238E27FC236}">
                <a16:creationId xmlns:a16="http://schemas.microsoft.com/office/drawing/2014/main" id="{921AB54A-809A-4C2D-8963-2D8C62DADF36}"/>
              </a:ext>
            </a:extLst>
          </p:cNvPr>
          <p:cNvCxnSpPr>
            <a:cxnSpLocks/>
            <a:stCxn id="2121" idx="3"/>
            <a:endCxn id="2123" idx="1"/>
          </p:cNvCxnSpPr>
          <p:nvPr/>
        </p:nvCxnSpPr>
        <p:spPr>
          <a:xfrm flipV="1">
            <a:off x="6768000" y="5718245"/>
            <a:ext cx="191900" cy="304367"/>
          </a:xfrm>
          <a:prstGeom prst="bentConnector3">
            <a:avLst>
              <a:gd name="adj1" fmla="val 50000"/>
            </a:avLst>
          </a:prstGeom>
          <a:ln w="6350">
            <a:headEnd type="oval" w="sm" len="sm"/>
            <a:tailEnd type="stealth" w="sm" len="sm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30" name="Prostokąt: zaokrąglone rogi 2129">
            <a:extLst>
              <a:ext uri="{FF2B5EF4-FFF2-40B4-BE49-F238E27FC236}">
                <a16:creationId xmlns:a16="http://schemas.microsoft.com/office/drawing/2014/main" id="{B7E42DF0-83B8-4560-BA51-67D11D2111AC}"/>
              </a:ext>
            </a:extLst>
          </p:cNvPr>
          <p:cNvSpPr/>
          <p:nvPr/>
        </p:nvSpPr>
        <p:spPr>
          <a:xfrm>
            <a:off x="3755864" y="6343330"/>
            <a:ext cx="900000" cy="219770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600" dirty="0">
                <a:solidFill>
                  <a:schemeClr val="lt1"/>
                </a:solidFill>
                <a:effectLst/>
                <a:latin typeface="+mn-lt"/>
                <a:ea typeface="+mn-ea"/>
                <a:cs typeface="+mn-cs"/>
              </a:rPr>
              <a:t>Klinika Reumatologii i Chorób Wewnętrznych</a:t>
            </a:r>
            <a:endParaRPr lang="pl-PL" sz="600" dirty="0">
              <a:effectLst/>
            </a:endParaRPr>
          </a:p>
        </p:txBody>
      </p:sp>
      <p:sp>
        <p:nvSpPr>
          <p:cNvPr id="2131" name="Prostokąt: zaokrąglone rogi 2130">
            <a:extLst>
              <a:ext uri="{FF2B5EF4-FFF2-40B4-BE49-F238E27FC236}">
                <a16:creationId xmlns:a16="http://schemas.microsoft.com/office/drawing/2014/main" id="{4A245389-DCD8-48D5-8D0D-DA28970EBDA6}"/>
              </a:ext>
            </a:extLst>
          </p:cNvPr>
          <p:cNvSpPr/>
          <p:nvPr/>
        </p:nvSpPr>
        <p:spPr>
          <a:xfrm>
            <a:off x="4862442" y="6319905"/>
            <a:ext cx="900000" cy="219770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600">
                <a:solidFill>
                  <a:schemeClr val="lt1"/>
                </a:solidFill>
                <a:effectLst/>
                <a:latin typeface="+mn-lt"/>
                <a:ea typeface="+mn-ea"/>
                <a:cs typeface="+mn-cs"/>
              </a:rPr>
              <a:t>Poradnia Reumatologiczna</a:t>
            </a:r>
            <a:endParaRPr lang="pl-PL" sz="600">
              <a:effectLst/>
            </a:endParaRPr>
          </a:p>
        </p:txBody>
      </p:sp>
      <p:sp>
        <p:nvSpPr>
          <p:cNvPr id="2133" name="Prostokąt: zaokrąglone rogi 2132">
            <a:extLst>
              <a:ext uri="{FF2B5EF4-FFF2-40B4-BE49-F238E27FC236}">
                <a16:creationId xmlns:a16="http://schemas.microsoft.com/office/drawing/2014/main" id="{524C4C5D-361C-428A-AAC7-28F2575529EC}"/>
              </a:ext>
            </a:extLst>
          </p:cNvPr>
          <p:cNvSpPr/>
          <p:nvPr/>
        </p:nvSpPr>
        <p:spPr>
          <a:xfrm>
            <a:off x="1620000" y="3192659"/>
            <a:ext cx="900000" cy="219770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600">
                <a:solidFill>
                  <a:schemeClr val="lt1"/>
                </a:solidFill>
                <a:effectLst/>
                <a:latin typeface="+mn-lt"/>
                <a:ea typeface="+mn-ea"/>
                <a:cs typeface="+mn-cs"/>
              </a:rPr>
              <a:t>Klinika Alergologii i Chorób Wewnętrznych</a:t>
            </a:r>
            <a:endParaRPr lang="pl-PL" sz="600">
              <a:effectLst/>
            </a:endParaRPr>
          </a:p>
        </p:txBody>
      </p:sp>
      <p:sp>
        <p:nvSpPr>
          <p:cNvPr id="2134" name="Prostokąt: zaokrąglone rogi 2133">
            <a:extLst>
              <a:ext uri="{FF2B5EF4-FFF2-40B4-BE49-F238E27FC236}">
                <a16:creationId xmlns:a16="http://schemas.microsoft.com/office/drawing/2014/main" id="{92803E4F-5FF7-464C-A5EF-E12CEB0E6F40}"/>
              </a:ext>
            </a:extLst>
          </p:cNvPr>
          <p:cNvSpPr/>
          <p:nvPr/>
        </p:nvSpPr>
        <p:spPr>
          <a:xfrm>
            <a:off x="2728204" y="3345792"/>
            <a:ext cx="900000" cy="219770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600">
                <a:solidFill>
                  <a:schemeClr val="lt1"/>
                </a:solidFill>
                <a:effectLst/>
                <a:latin typeface="+mn-lt"/>
                <a:ea typeface="+mn-ea"/>
                <a:cs typeface="+mn-cs"/>
              </a:rPr>
              <a:t>Poradnia Alergologiczna</a:t>
            </a:r>
            <a:endParaRPr lang="pl-PL" sz="600">
              <a:effectLst/>
            </a:endParaRPr>
          </a:p>
        </p:txBody>
      </p:sp>
      <p:sp>
        <p:nvSpPr>
          <p:cNvPr id="2136" name="Prostokąt: zaokrąglone rogi 2135">
            <a:extLst>
              <a:ext uri="{FF2B5EF4-FFF2-40B4-BE49-F238E27FC236}">
                <a16:creationId xmlns:a16="http://schemas.microsoft.com/office/drawing/2014/main" id="{8902BF85-A374-4F63-B51A-F5A89937890A}"/>
              </a:ext>
            </a:extLst>
          </p:cNvPr>
          <p:cNvSpPr/>
          <p:nvPr/>
        </p:nvSpPr>
        <p:spPr>
          <a:xfrm>
            <a:off x="1620000" y="3455410"/>
            <a:ext cx="900000" cy="695938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600"/>
              <a:t>Klinika Rehabilitacji</a:t>
            </a:r>
          </a:p>
        </p:txBody>
      </p:sp>
      <p:sp>
        <p:nvSpPr>
          <p:cNvPr id="2137" name="Prostokąt: zaokrąglone rogi 2136">
            <a:extLst>
              <a:ext uri="{FF2B5EF4-FFF2-40B4-BE49-F238E27FC236}">
                <a16:creationId xmlns:a16="http://schemas.microsoft.com/office/drawing/2014/main" id="{A66DAF12-E854-449C-9DEF-B65EDBD60EDA}"/>
              </a:ext>
            </a:extLst>
          </p:cNvPr>
          <p:cNvSpPr/>
          <p:nvPr/>
        </p:nvSpPr>
        <p:spPr>
          <a:xfrm>
            <a:off x="2728204" y="3595035"/>
            <a:ext cx="900000" cy="109885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600"/>
              <a:t>Poradnia Rehabilitacyjna</a:t>
            </a:r>
          </a:p>
        </p:txBody>
      </p:sp>
      <p:sp>
        <p:nvSpPr>
          <p:cNvPr id="2138" name="Prostokąt: zaokrąglone rogi 2137">
            <a:extLst>
              <a:ext uri="{FF2B5EF4-FFF2-40B4-BE49-F238E27FC236}">
                <a16:creationId xmlns:a16="http://schemas.microsoft.com/office/drawing/2014/main" id="{AA547A1A-F318-46F7-82C9-9151766F6B7A}"/>
              </a:ext>
            </a:extLst>
          </p:cNvPr>
          <p:cNvSpPr/>
          <p:nvPr/>
        </p:nvSpPr>
        <p:spPr>
          <a:xfrm>
            <a:off x="2728204" y="3734393"/>
            <a:ext cx="900000" cy="219770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600"/>
              <a:t>Ośrodek Rehabilitacji Dziennej</a:t>
            </a:r>
          </a:p>
        </p:txBody>
      </p:sp>
      <p:sp>
        <p:nvSpPr>
          <p:cNvPr id="2139" name="Prostokąt: zaokrąglone rogi 2138">
            <a:extLst>
              <a:ext uri="{FF2B5EF4-FFF2-40B4-BE49-F238E27FC236}">
                <a16:creationId xmlns:a16="http://schemas.microsoft.com/office/drawing/2014/main" id="{091A610D-0A9F-4AD0-90EA-EA79435E34B4}"/>
              </a:ext>
            </a:extLst>
          </p:cNvPr>
          <p:cNvSpPr/>
          <p:nvPr/>
        </p:nvSpPr>
        <p:spPr>
          <a:xfrm>
            <a:off x="2728204" y="4122994"/>
            <a:ext cx="900000" cy="219770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600"/>
              <a:t>Ośrodek Rehabilitacji Kardiologicznej</a:t>
            </a:r>
          </a:p>
        </p:txBody>
      </p:sp>
      <p:sp>
        <p:nvSpPr>
          <p:cNvPr id="2140" name="Prostokąt: zaokrąglone rogi 2139">
            <a:extLst>
              <a:ext uri="{FF2B5EF4-FFF2-40B4-BE49-F238E27FC236}">
                <a16:creationId xmlns:a16="http://schemas.microsoft.com/office/drawing/2014/main" id="{DCF5C230-A974-4908-B577-06B1066E963C}"/>
              </a:ext>
            </a:extLst>
          </p:cNvPr>
          <p:cNvSpPr/>
          <p:nvPr/>
        </p:nvSpPr>
        <p:spPr>
          <a:xfrm>
            <a:off x="2728204" y="3983636"/>
            <a:ext cx="900000" cy="109885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600"/>
              <a:t>Pracownia fizjoterapii</a:t>
            </a:r>
          </a:p>
        </p:txBody>
      </p:sp>
      <p:cxnSp>
        <p:nvCxnSpPr>
          <p:cNvPr id="2141" name="Łącznik: łamany 2140">
            <a:extLst>
              <a:ext uri="{FF2B5EF4-FFF2-40B4-BE49-F238E27FC236}">
                <a16:creationId xmlns:a16="http://schemas.microsoft.com/office/drawing/2014/main" id="{06CAB8BF-F54F-4B5B-BFD0-C51563F58C38}"/>
              </a:ext>
            </a:extLst>
          </p:cNvPr>
          <p:cNvCxnSpPr>
            <a:cxnSpLocks/>
            <a:stCxn id="2136" idx="3"/>
            <a:endCxn id="2137" idx="1"/>
          </p:cNvCxnSpPr>
          <p:nvPr/>
        </p:nvCxnSpPr>
        <p:spPr>
          <a:xfrm flipV="1">
            <a:off x="2520000" y="3649978"/>
            <a:ext cx="208204" cy="153401"/>
          </a:xfrm>
          <a:prstGeom prst="bentConnector3">
            <a:avLst>
              <a:gd name="adj1" fmla="val 50000"/>
            </a:avLst>
          </a:prstGeom>
          <a:ln w="6350">
            <a:headEnd type="oval" w="sm" len="sm"/>
            <a:tailEnd type="stealth" w="sm" len="sm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42" name="Łącznik: łamany 2141">
            <a:extLst>
              <a:ext uri="{FF2B5EF4-FFF2-40B4-BE49-F238E27FC236}">
                <a16:creationId xmlns:a16="http://schemas.microsoft.com/office/drawing/2014/main" id="{95CE384E-91FE-4EAD-ADA9-1D386AB3C90F}"/>
              </a:ext>
            </a:extLst>
          </p:cNvPr>
          <p:cNvCxnSpPr>
            <a:cxnSpLocks/>
            <a:stCxn id="2136" idx="3"/>
            <a:endCxn id="2140" idx="1"/>
          </p:cNvCxnSpPr>
          <p:nvPr/>
        </p:nvCxnSpPr>
        <p:spPr>
          <a:xfrm>
            <a:off x="2520000" y="3803379"/>
            <a:ext cx="208204" cy="235200"/>
          </a:xfrm>
          <a:prstGeom prst="bentConnector3">
            <a:avLst>
              <a:gd name="adj1" fmla="val 50000"/>
            </a:avLst>
          </a:prstGeom>
          <a:ln w="6350">
            <a:headEnd type="oval" w="sm" len="sm"/>
            <a:tailEnd type="stealth" w="sm" len="sm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43" name="Łącznik: łamany 2142">
            <a:extLst>
              <a:ext uri="{FF2B5EF4-FFF2-40B4-BE49-F238E27FC236}">
                <a16:creationId xmlns:a16="http://schemas.microsoft.com/office/drawing/2014/main" id="{EBFE0537-3958-4A01-82BB-C84A28BBB421}"/>
              </a:ext>
            </a:extLst>
          </p:cNvPr>
          <p:cNvCxnSpPr>
            <a:cxnSpLocks/>
            <a:stCxn id="2136" idx="3"/>
            <a:endCxn id="2139" idx="1"/>
          </p:cNvCxnSpPr>
          <p:nvPr/>
        </p:nvCxnSpPr>
        <p:spPr>
          <a:xfrm>
            <a:off x="2520000" y="3803379"/>
            <a:ext cx="208204" cy="429500"/>
          </a:xfrm>
          <a:prstGeom prst="bentConnector3">
            <a:avLst>
              <a:gd name="adj1" fmla="val 50000"/>
            </a:avLst>
          </a:prstGeom>
          <a:ln w="6350">
            <a:headEnd type="oval" w="sm" len="sm"/>
            <a:tailEnd type="stealth" w="sm" len="sm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44" name="Łącznik: łamany 2143">
            <a:extLst>
              <a:ext uri="{FF2B5EF4-FFF2-40B4-BE49-F238E27FC236}">
                <a16:creationId xmlns:a16="http://schemas.microsoft.com/office/drawing/2014/main" id="{F55F974F-74E8-4F75-850C-AD257D668A82}"/>
              </a:ext>
            </a:extLst>
          </p:cNvPr>
          <p:cNvCxnSpPr>
            <a:cxnSpLocks/>
            <a:stCxn id="2136" idx="3"/>
            <a:endCxn id="2138" idx="1"/>
          </p:cNvCxnSpPr>
          <p:nvPr/>
        </p:nvCxnSpPr>
        <p:spPr>
          <a:xfrm>
            <a:off x="2520000" y="3803379"/>
            <a:ext cx="208204" cy="40899"/>
          </a:xfrm>
          <a:prstGeom prst="bentConnector3">
            <a:avLst>
              <a:gd name="adj1" fmla="val 50000"/>
            </a:avLst>
          </a:prstGeom>
          <a:ln w="6350">
            <a:headEnd type="oval" w="sm" len="sm"/>
            <a:tailEnd type="stealth" w="sm" len="sm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46" name="Prostokąt: zaokrąglone rogi 2145">
            <a:extLst>
              <a:ext uri="{FF2B5EF4-FFF2-40B4-BE49-F238E27FC236}">
                <a16:creationId xmlns:a16="http://schemas.microsoft.com/office/drawing/2014/main" id="{28B7C49F-46A1-4593-805B-4EBE29813384}"/>
              </a:ext>
            </a:extLst>
          </p:cNvPr>
          <p:cNvSpPr/>
          <p:nvPr/>
        </p:nvSpPr>
        <p:spPr>
          <a:xfrm>
            <a:off x="1620000" y="4176000"/>
            <a:ext cx="900000" cy="329655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600" dirty="0">
                <a:solidFill>
                  <a:schemeClr val="lt1"/>
                </a:solidFill>
                <a:effectLst/>
                <a:latin typeface="+mn-lt"/>
                <a:ea typeface="+mn-ea"/>
                <a:cs typeface="+mn-cs"/>
              </a:rPr>
              <a:t>Klinika Anestezjologii i Intensywnej Terapii z Blokiem Operacyjnym</a:t>
            </a:r>
            <a:endParaRPr lang="pl-PL" sz="600" dirty="0">
              <a:effectLst/>
            </a:endParaRPr>
          </a:p>
        </p:txBody>
      </p:sp>
      <p:sp>
        <p:nvSpPr>
          <p:cNvPr id="2147" name="Prostokąt: zaokrąglone rogi 2146">
            <a:extLst>
              <a:ext uri="{FF2B5EF4-FFF2-40B4-BE49-F238E27FC236}">
                <a16:creationId xmlns:a16="http://schemas.microsoft.com/office/drawing/2014/main" id="{AE7085D8-F736-411E-B90E-0F9A584AD3A2}"/>
              </a:ext>
            </a:extLst>
          </p:cNvPr>
          <p:cNvSpPr/>
          <p:nvPr/>
        </p:nvSpPr>
        <p:spPr>
          <a:xfrm>
            <a:off x="2728204" y="4372237"/>
            <a:ext cx="900000" cy="329655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600" dirty="0">
                <a:solidFill>
                  <a:schemeClr val="lt1"/>
                </a:solidFill>
                <a:effectLst/>
                <a:latin typeface="+mn-lt"/>
                <a:ea typeface="+mn-ea"/>
                <a:cs typeface="+mn-cs"/>
              </a:rPr>
              <a:t>Poradnia Anestezjologiczna (Leczenie bólu)</a:t>
            </a:r>
            <a:endParaRPr lang="pl-PL" sz="600" dirty="0">
              <a:effectLst/>
            </a:endParaRPr>
          </a:p>
        </p:txBody>
      </p:sp>
      <p:sp>
        <p:nvSpPr>
          <p:cNvPr id="2148" name="Prostokąt: zaokrąglone rogi 2147">
            <a:extLst>
              <a:ext uri="{FF2B5EF4-FFF2-40B4-BE49-F238E27FC236}">
                <a16:creationId xmlns:a16="http://schemas.microsoft.com/office/drawing/2014/main" id="{8A82E2C5-DFB1-485B-A0F7-C03320747513}"/>
              </a:ext>
            </a:extLst>
          </p:cNvPr>
          <p:cNvSpPr/>
          <p:nvPr/>
        </p:nvSpPr>
        <p:spPr>
          <a:xfrm>
            <a:off x="1620000" y="4770260"/>
            <a:ext cx="900000" cy="219770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600" dirty="0">
                <a:solidFill>
                  <a:schemeClr val="lt1"/>
                </a:solidFill>
                <a:effectLst/>
                <a:latin typeface="+mn-lt"/>
                <a:ea typeface="+mn-ea"/>
                <a:cs typeface="+mn-cs"/>
              </a:rPr>
              <a:t>Klinika Kardiochirurgii </a:t>
            </a:r>
          </a:p>
          <a:p>
            <a:pPr algn="ctr"/>
            <a:r>
              <a:rPr lang="pl-PL" sz="600" dirty="0">
                <a:solidFill>
                  <a:schemeClr val="lt1"/>
                </a:solidFill>
                <a:effectLst/>
                <a:latin typeface="+mn-lt"/>
                <a:ea typeface="+mn-ea"/>
                <a:cs typeface="+mn-cs"/>
              </a:rPr>
              <a:t>z Blokiem Operacyjnym</a:t>
            </a:r>
            <a:endParaRPr lang="pl-PL" sz="600" dirty="0">
              <a:effectLst/>
            </a:endParaRPr>
          </a:p>
        </p:txBody>
      </p:sp>
      <p:sp>
        <p:nvSpPr>
          <p:cNvPr id="2149" name="Prostokąt: zaokrąglone rogi 2148">
            <a:extLst>
              <a:ext uri="{FF2B5EF4-FFF2-40B4-BE49-F238E27FC236}">
                <a16:creationId xmlns:a16="http://schemas.microsoft.com/office/drawing/2014/main" id="{0121EA24-DF30-4692-83B0-586A7EF2DE84}"/>
              </a:ext>
            </a:extLst>
          </p:cNvPr>
          <p:cNvSpPr/>
          <p:nvPr/>
        </p:nvSpPr>
        <p:spPr>
          <a:xfrm>
            <a:off x="2728204" y="4731365"/>
            <a:ext cx="900000" cy="219770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600">
                <a:solidFill>
                  <a:schemeClr val="lt1"/>
                </a:solidFill>
                <a:effectLst/>
                <a:latin typeface="+mn-lt"/>
                <a:ea typeface="+mn-ea"/>
                <a:cs typeface="+mn-cs"/>
              </a:rPr>
              <a:t>Poradnia Kardiochirurgiczna</a:t>
            </a:r>
            <a:endParaRPr lang="pl-PL" sz="600">
              <a:effectLst/>
            </a:endParaRPr>
          </a:p>
        </p:txBody>
      </p:sp>
      <p:sp>
        <p:nvSpPr>
          <p:cNvPr id="2151" name="Prostokąt: zaokrąglone rogi 2150">
            <a:extLst>
              <a:ext uri="{FF2B5EF4-FFF2-40B4-BE49-F238E27FC236}">
                <a16:creationId xmlns:a16="http://schemas.microsoft.com/office/drawing/2014/main" id="{E614181C-090E-454E-A269-831B32375754}"/>
              </a:ext>
            </a:extLst>
          </p:cNvPr>
          <p:cNvSpPr/>
          <p:nvPr/>
        </p:nvSpPr>
        <p:spPr>
          <a:xfrm>
            <a:off x="1620000" y="5018147"/>
            <a:ext cx="900000" cy="219770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600">
                <a:solidFill>
                  <a:schemeClr val="lt1"/>
                </a:solidFill>
                <a:effectLst/>
                <a:latin typeface="+mn-lt"/>
                <a:ea typeface="+mn-ea"/>
                <a:cs typeface="+mn-cs"/>
              </a:rPr>
              <a:t>Klinika Neurochirurgii </a:t>
            </a:r>
            <a:endParaRPr lang="pl-PL" sz="600">
              <a:effectLst/>
            </a:endParaRPr>
          </a:p>
        </p:txBody>
      </p:sp>
      <p:sp>
        <p:nvSpPr>
          <p:cNvPr id="2152" name="Prostokąt: zaokrąglone rogi 2151">
            <a:extLst>
              <a:ext uri="{FF2B5EF4-FFF2-40B4-BE49-F238E27FC236}">
                <a16:creationId xmlns:a16="http://schemas.microsoft.com/office/drawing/2014/main" id="{F6FE03A0-60F5-4995-9893-5DE1C0F5C6E3}"/>
              </a:ext>
            </a:extLst>
          </p:cNvPr>
          <p:cNvSpPr/>
          <p:nvPr/>
        </p:nvSpPr>
        <p:spPr>
          <a:xfrm>
            <a:off x="2728204" y="4980608"/>
            <a:ext cx="900000" cy="219770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600">
                <a:solidFill>
                  <a:schemeClr val="lt1"/>
                </a:solidFill>
                <a:effectLst/>
                <a:latin typeface="+mn-lt"/>
                <a:ea typeface="+mn-ea"/>
                <a:cs typeface="+mn-cs"/>
              </a:rPr>
              <a:t>Poradnia Neurochirurgiczna</a:t>
            </a:r>
            <a:endParaRPr lang="pl-PL" sz="600">
              <a:effectLst/>
            </a:endParaRPr>
          </a:p>
        </p:txBody>
      </p:sp>
      <p:sp>
        <p:nvSpPr>
          <p:cNvPr id="2154" name="Prostokąt: zaokrąglone rogi 2153">
            <a:extLst>
              <a:ext uri="{FF2B5EF4-FFF2-40B4-BE49-F238E27FC236}">
                <a16:creationId xmlns:a16="http://schemas.microsoft.com/office/drawing/2014/main" id="{F678B81F-CF27-46A1-A0E6-55A8F3B671CF}"/>
              </a:ext>
            </a:extLst>
          </p:cNvPr>
          <p:cNvSpPr/>
          <p:nvPr/>
        </p:nvSpPr>
        <p:spPr>
          <a:xfrm>
            <a:off x="1620000" y="5266034"/>
            <a:ext cx="900000" cy="457854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600">
                <a:solidFill>
                  <a:schemeClr val="lt1"/>
                </a:solidFill>
                <a:effectLst/>
                <a:latin typeface="+mn-lt"/>
                <a:ea typeface="+mn-ea"/>
                <a:cs typeface="+mn-cs"/>
              </a:rPr>
              <a:t>Klinika Chirurgii Szczękowo-Twarzowej i Plastycznej</a:t>
            </a:r>
            <a:endParaRPr lang="pl-PL" sz="600">
              <a:effectLst/>
            </a:endParaRPr>
          </a:p>
        </p:txBody>
      </p:sp>
      <p:sp>
        <p:nvSpPr>
          <p:cNvPr id="2155" name="Prostokąt: zaokrąglone rogi 2154">
            <a:extLst>
              <a:ext uri="{FF2B5EF4-FFF2-40B4-BE49-F238E27FC236}">
                <a16:creationId xmlns:a16="http://schemas.microsoft.com/office/drawing/2014/main" id="{1C13B6D0-73C1-45F0-BCB5-3700DBC9BBD4}"/>
              </a:ext>
            </a:extLst>
          </p:cNvPr>
          <p:cNvSpPr/>
          <p:nvPr/>
        </p:nvSpPr>
        <p:spPr>
          <a:xfrm>
            <a:off x="2728204" y="5229851"/>
            <a:ext cx="900000" cy="219770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600">
                <a:solidFill>
                  <a:schemeClr val="lt1"/>
                </a:solidFill>
                <a:effectLst/>
                <a:latin typeface="+mn-lt"/>
                <a:ea typeface="+mn-ea"/>
                <a:cs typeface="+mn-cs"/>
              </a:rPr>
              <a:t>Poradnia Chirurgii Plastycznej</a:t>
            </a:r>
            <a:endParaRPr lang="pl-PL" sz="600">
              <a:effectLst/>
            </a:endParaRPr>
          </a:p>
        </p:txBody>
      </p:sp>
      <p:sp>
        <p:nvSpPr>
          <p:cNvPr id="2156" name="Prostokąt: zaokrąglone rogi 2155">
            <a:extLst>
              <a:ext uri="{FF2B5EF4-FFF2-40B4-BE49-F238E27FC236}">
                <a16:creationId xmlns:a16="http://schemas.microsoft.com/office/drawing/2014/main" id="{4238B87B-E06E-49FE-B087-3640342AA0D5}"/>
              </a:ext>
            </a:extLst>
          </p:cNvPr>
          <p:cNvSpPr/>
          <p:nvPr/>
        </p:nvSpPr>
        <p:spPr>
          <a:xfrm>
            <a:off x="2728204" y="5479094"/>
            <a:ext cx="900000" cy="219770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600">
                <a:solidFill>
                  <a:schemeClr val="lt1"/>
                </a:solidFill>
                <a:effectLst/>
                <a:latin typeface="+mn-lt"/>
                <a:ea typeface="+mn-ea"/>
                <a:cs typeface="+mn-cs"/>
              </a:rPr>
              <a:t>Poradnia Chirurgii Szczękowo-Twarzowej</a:t>
            </a:r>
            <a:endParaRPr lang="pl-PL" sz="600">
              <a:effectLst/>
            </a:endParaRPr>
          </a:p>
        </p:txBody>
      </p:sp>
      <p:cxnSp>
        <p:nvCxnSpPr>
          <p:cNvPr id="2157" name="Łącznik: łamany 2156">
            <a:extLst>
              <a:ext uri="{FF2B5EF4-FFF2-40B4-BE49-F238E27FC236}">
                <a16:creationId xmlns:a16="http://schemas.microsoft.com/office/drawing/2014/main" id="{D0864925-DC67-4DCF-AF79-B3E643BE7B3E}"/>
              </a:ext>
            </a:extLst>
          </p:cNvPr>
          <p:cNvCxnSpPr>
            <a:cxnSpLocks/>
            <a:stCxn id="2154" idx="3"/>
            <a:endCxn id="2155" idx="1"/>
          </p:cNvCxnSpPr>
          <p:nvPr/>
        </p:nvCxnSpPr>
        <p:spPr>
          <a:xfrm flipV="1">
            <a:off x="2520000" y="5339736"/>
            <a:ext cx="208204" cy="155225"/>
          </a:xfrm>
          <a:prstGeom prst="bentConnector3">
            <a:avLst>
              <a:gd name="adj1" fmla="val 50000"/>
            </a:avLst>
          </a:prstGeom>
          <a:ln w="6350">
            <a:headEnd type="oval" w="sm" len="sm"/>
            <a:tailEnd type="stealth" w="sm" len="sm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58" name="Łącznik: łamany 2157">
            <a:extLst>
              <a:ext uri="{FF2B5EF4-FFF2-40B4-BE49-F238E27FC236}">
                <a16:creationId xmlns:a16="http://schemas.microsoft.com/office/drawing/2014/main" id="{44CD79E6-D146-4FDD-AEC6-459A13023547}"/>
              </a:ext>
            </a:extLst>
          </p:cNvPr>
          <p:cNvCxnSpPr>
            <a:cxnSpLocks/>
            <a:stCxn id="2154" idx="3"/>
            <a:endCxn id="2156" idx="1"/>
          </p:cNvCxnSpPr>
          <p:nvPr/>
        </p:nvCxnSpPr>
        <p:spPr>
          <a:xfrm>
            <a:off x="2520000" y="5494961"/>
            <a:ext cx="208204" cy="94018"/>
          </a:xfrm>
          <a:prstGeom prst="bentConnector3">
            <a:avLst>
              <a:gd name="adj1" fmla="val 50000"/>
            </a:avLst>
          </a:prstGeom>
          <a:ln w="6350">
            <a:headEnd type="oval" w="sm" len="sm"/>
            <a:tailEnd type="stealth" w="sm" len="sm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59" name="Prostokąt: zaokrąglone rogi 2158">
            <a:extLst>
              <a:ext uri="{FF2B5EF4-FFF2-40B4-BE49-F238E27FC236}">
                <a16:creationId xmlns:a16="http://schemas.microsoft.com/office/drawing/2014/main" id="{255E1502-57BB-4FF6-BA66-6F78FE7C577F}"/>
              </a:ext>
            </a:extLst>
          </p:cNvPr>
          <p:cNvSpPr/>
          <p:nvPr/>
        </p:nvSpPr>
        <p:spPr>
          <a:xfrm>
            <a:off x="1620000" y="5752005"/>
            <a:ext cx="900000" cy="476168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600" dirty="0">
                <a:solidFill>
                  <a:schemeClr val="lt1"/>
                </a:solidFill>
                <a:effectLst/>
                <a:latin typeface="+mn-lt"/>
                <a:ea typeface="+mn-ea"/>
                <a:cs typeface="+mn-cs"/>
              </a:rPr>
              <a:t>II Klinika Nefrologii, Hipertensjologii i Chorób Wewnętrznych z Ośrodkiem Dializ</a:t>
            </a:r>
            <a:endParaRPr lang="pl-PL" sz="600" dirty="0">
              <a:effectLst/>
            </a:endParaRPr>
          </a:p>
        </p:txBody>
      </p:sp>
      <p:sp>
        <p:nvSpPr>
          <p:cNvPr id="2160" name="Prostokąt: zaokrąglone rogi 2159">
            <a:extLst>
              <a:ext uri="{FF2B5EF4-FFF2-40B4-BE49-F238E27FC236}">
                <a16:creationId xmlns:a16="http://schemas.microsoft.com/office/drawing/2014/main" id="{A0E4986B-72D0-4DA8-B807-C20F81424106}"/>
              </a:ext>
            </a:extLst>
          </p:cNvPr>
          <p:cNvSpPr/>
          <p:nvPr/>
        </p:nvSpPr>
        <p:spPr>
          <a:xfrm>
            <a:off x="2728204" y="5728337"/>
            <a:ext cx="900000" cy="109885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600"/>
              <a:t>Stacja Dializ</a:t>
            </a:r>
          </a:p>
        </p:txBody>
      </p:sp>
      <p:sp>
        <p:nvSpPr>
          <p:cNvPr id="2161" name="Prostokąt: zaokrąglone rogi 2160">
            <a:extLst>
              <a:ext uri="{FF2B5EF4-FFF2-40B4-BE49-F238E27FC236}">
                <a16:creationId xmlns:a16="http://schemas.microsoft.com/office/drawing/2014/main" id="{09149BA7-FD66-44AD-B638-A3D11C0DC5F0}"/>
              </a:ext>
            </a:extLst>
          </p:cNvPr>
          <p:cNvSpPr/>
          <p:nvPr/>
        </p:nvSpPr>
        <p:spPr>
          <a:xfrm>
            <a:off x="2728204" y="5867695"/>
            <a:ext cx="900000" cy="109885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600"/>
              <a:t>Poradnia Nefrologiczna</a:t>
            </a:r>
          </a:p>
        </p:txBody>
      </p:sp>
      <p:sp>
        <p:nvSpPr>
          <p:cNvPr id="2162" name="Prostokąt: zaokrąglone rogi 2161">
            <a:extLst>
              <a:ext uri="{FF2B5EF4-FFF2-40B4-BE49-F238E27FC236}">
                <a16:creationId xmlns:a16="http://schemas.microsoft.com/office/drawing/2014/main" id="{01A79CAC-E156-4E93-9402-516DD90787F7}"/>
              </a:ext>
            </a:extLst>
          </p:cNvPr>
          <p:cNvSpPr/>
          <p:nvPr/>
        </p:nvSpPr>
        <p:spPr>
          <a:xfrm>
            <a:off x="2728204" y="6007053"/>
            <a:ext cx="900000" cy="219770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600"/>
              <a:t>Zespół Domowej Dializoterapii Otrzewnowej </a:t>
            </a:r>
          </a:p>
        </p:txBody>
      </p:sp>
      <p:sp>
        <p:nvSpPr>
          <p:cNvPr id="2166" name="Prostokąt: zaokrąglone rogi 2165">
            <a:extLst>
              <a:ext uri="{FF2B5EF4-FFF2-40B4-BE49-F238E27FC236}">
                <a16:creationId xmlns:a16="http://schemas.microsoft.com/office/drawing/2014/main" id="{43F08F56-0E3B-46AC-8367-84662DE3C5FB}"/>
              </a:ext>
            </a:extLst>
          </p:cNvPr>
          <p:cNvSpPr/>
          <p:nvPr/>
        </p:nvSpPr>
        <p:spPr>
          <a:xfrm>
            <a:off x="1620000" y="6256295"/>
            <a:ext cx="900000" cy="329655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600">
                <a:solidFill>
                  <a:schemeClr val="lt1"/>
                </a:solidFill>
                <a:effectLst/>
                <a:latin typeface="+mn-lt"/>
                <a:ea typeface="+mn-ea"/>
                <a:cs typeface="+mn-cs"/>
              </a:rPr>
              <a:t>Oddział Onkologiczny z Poddodziałem Chemioterapii Dziennej</a:t>
            </a:r>
            <a:endParaRPr lang="pl-PL" sz="600">
              <a:effectLst/>
            </a:endParaRPr>
          </a:p>
        </p:txBody>
      </p:sp>
      <p:sp>
        <p:nvSpPr>
          <p:cNvPr id="2167" name="Prostokąt: zaokrąglone rogi 2166">
            <a:extLst>
              <a:ext uri="{FF2B5EF4-FFF2-40B4-BE49-F238E27FC236}">
                <a16:creationId xmlns:a16="http://schemas.microsoft.com/office/drawing/2014/main" id="{4272D329-7DC7-4D5A-8F31-25107EF3FC5A}"/>
              </a:ext>
            </a:extLst>
          </p:cNvPr>
          <p:cNvSpPr/>
          <p:nvPr/>
        </p:nvSpPr>
        <p:spPr>
          <a:xfrm>
            <a:off x="2728204" y="6256295"/>
            <a:ext cx="900000" cy="329655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600">
                <a:solidFill>
                  <a:schemeClr val="lt1"/>
                </a:solidFill>
                <a:effectLst/>
                <a:latin typeface="+mn-lt"/>
                <a:ea typeface="+mn-ea"/>
                <a:cs typeface="+mn-cs"/>
              </a:rPr>
              <a:t>Poradnia Onkologiczna</a:t>
            </a:r>
            <a:endParaRPr lang="pl-PL" sz="600">
              <a:effectLst/>
            </a:endParaRPr>
          </a:p>
        </p:txBody>
      </p:sp>
      <p:sp>
        <p:nvSpPr>
          <p:cNvPr id="2173" name="Prostokąt: zaokrąglone rogi 2172">
            <a:extLst>
              <a:ext uri="{FF2B5EF4-FFF2-40B4-BE49-F238E27FC236}">
                <a16:creationId xmlns:a16="http://schemas.microsoft.com/office/drawing/2014/main" id="{5789F729-9FC9-4B28-8E45-822D4D636181}"/>
              </a:ext>
            </a:extLst>
          </p:cNvPr>
          <p:cNvSpPr/>
          <p:nvPr/>
        </p:nvSpPr>
        <p:spPr>
          <a:xfrm>
            <a:off x="3763002" y="3241296"/>
            <a:ext cx="900000" cy="216000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600" dirty="0"/>
              <a:t>Klinika Chirurgii Naczyń i</a:t>
            </a:r>
          </a:p>
          <a:p>
            <a:pPr algn="ctr"/>
            <a:r>
              <a:rPr lang="pl-PL" sz="600" dirty="0"/>
              <a:t> Transplantacji</a:t>
            </a:r>
          </a:p>
        </p:txBody>
      </p:sp>
      <p:sp>
        <p:nvSpPr>
          <p:cNvPr id="2174" name="Prostokąt: zaokrąglone rogi 2173">
            <a:extLst>
              <a:ext uri="{FF2B5EF4-FFF2-40B4-BE49-F238E27FC236}">
                <a16:creationId xmlns:a16="http://schemas.microsoft.com/office/drawing/2014/main" id="{38AB6257-ECBB-4A3B-A42D-BB5210168CD2}"/>
              </a:ext>
            </a:extLst>
          </p:cNvPr>
          <p:cNvSpPr/>
          <p:nvPr/>
        </p:nvSpPr>
        <p:spPr>
          <a:xfrm>
            <a:off x="4862442" y="3351601"/>
            <a:ext cx="900000" cy="219770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600"/>
              <a:t>Poradnia Transplantologiczna</a:t>
            </a:r>
          </a:p>
        </p:txBody>
      </p:sp>
      <p:sp>
        <p:nvSpPr>
          <p:cNvPr id="2175" name="Prostokąt: zaokrąglone rogi 2174">
            <a:extLst>
              <a:ext uri="{FF2B5EF4-FFF2-40B4-BE49-F238E27FC236}">
                <a16:creationId xmlns:a16="http://schemas.microsoft.com/office/drawing/2014/main" id="{74D0FD66-E142-4494-BB36-B17F2BAF6D78}"/>
              </a:ext>
            </a:extLst>
          </p:cNvPr>
          <p:cNvSpPr/>
          <p:nvPr/>
        </p:nvSpPr>
        <p:spPr>
          <a:xfrm>
            <a:off x="4862442" y="3203506"/>
            <a:ext cx="900000" cy="109885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600"/>
              <a:t>Poradnia Chirurgii Naczyń</a:t>
            </a:r>
          </a:p>
        </p:txBody>
      </p:sp>
      <p:cxnSp>
        <p:nvCxnSpPr>
          <p:cNvPr id="2176" name="Łącznik: łamany 2175">
            <a:extLst>
              <a:ext uri="{FF2B5EF4-FFF2-40B4-BE49-F238E27FC236}">
                <a16:creationId xmlns:a16="http://schemas.microsoft.com/office/drawing/2014/main" id="{BECF1261-3732-46A2-A45E-E0A9C81F8D58}"/>
              </a:ext>
            </a:extLst>
          </p:cNvPr>
          <p:cNvCxnSpPr>
            <a:stCxn id="2173" idx="3"/>
            <a:endCxn id="2175" idx="1"/>
          </p:cNvCxnSpPr>
          <p:nvPr/>
        </p:nvCxnSpPr>
        <p:spPr>
          <a:xfrm flipV="1">
            <a:off x="4663002" y="3258449"/>
            <a:ext cx="199440" cy="90847"/>
          </a:xfrm>
          <a:prstGeom prst="bentConnector3">
            <a:avLst>
              <a:gd name="adj1" fmla="val 50000"/>
            </a:avLst>
          </a:prstGeom>
          <a:ln w="6350">
            <a:headEnd type="oval" w="sm" len="sm"/>
            <a:tailEnd type="stealth" w="sm" len="sm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77" name="Łącznik: łamany 2176">
            <a:extLst>
              <a:ext uri="{FF2B5EF4-FFF2-40B4-BE49-F238E27FC236}">
                <a16:creationId xmlns:a16="http://schemas.microsoft.com/office/drawing/2014/main" id="{3B8A2732-67DD-4DB7-A698-2433792DA92F}"/>
              </a:ext>
            </a:extLst>
          </p:cNvPr>
          <p:cNvCxnSpPr>
            <a:stCxn id="2173" idx="3"/>
            <a:endCxn id="2174" idx="1"/>
          </p:cNvCxnSpPr>
          <p:nvPr/>
        </p:nvCxnSpPr>
        <p:spPr>
          <a:xfrm>
            <a:off x="4663002" y="3349296"/>
            <a:ext cx="199440" cy="112190"/>
          </a:xfrm>
          <a:prstGeom prst="bentConnector3">
            <a:avLst>
              <a:gd name="adj1" fmla="val 50000"/>
            </a:avLst>
          </a:prstGeom>
          <a:ln w="6350">
            <a:headEnd type="oval" w="sm" len="sm"/>
            <a:tailEnd type="stealth" w="sm" len="sm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78" name="Prostokąt: zaokrąglone rogi 2177">
            <a:extLst>
              <a:ext uri="{FF2B5EF4-FFF2-40B4-BE49-F238E27FC236}">
                <a16:creationId xmlns:a16="http://schemas.microsoft.com/office/drawing/2014/main" id="{ABE24353-4BBF-4364-AE06-7C7880F8E59E}"/>
              </a:ext>
            </a:extLst>
          </p:cNvPr>
          <p:cNvSpPr/>
          <p:nvPr/>
        </p:nvSpPr>
        <p:spPr>
          <a:xfrm>
            <a:off x="3762528" y="3489501"/>
            <a:ext cx="900000" cy="366283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600"/>
              <a:t>Klinika Otolaryngologii</a:t>
            </a:r>
          </a:p>
        </p:txBody>
      </p:sp>
      <p:sp>
        <p:nvSpPr>
          <p:cNvPr id="2179" name="Prostokąt: zaokrąglone rogi 2178">
            <a:extLst>
              <a:ext uri="{FF2B5EF4-FFF2-40B4-BE49-F238E27FC236}">
                <a16:creationId xmlns:a16="http://schemas.microsoft.com/office/drawing/2014/main" id="{59F823D1-935B-4E74-84E9-83F716880C06}"/>
              </a:ext>
            </a:extLst>
          </p:cNvPr>
          <p:cNvSpPr/>
          <p:nvPr/>
        </p:nvSpPr>
        <p:spPr>
          <a:xfrm>
            <a:off x="4862442" y="3755791"/>
            <a:ext cx="900000" cy="109885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600"/>
              <a:t> Poradnia Foniatryczna</a:t>
            </a:r>
          </a:p>
        </p:txBody>
      </p:sp>
      <p:sp>
        <p:nvSpPr>
          <p:cNvPr id="2180" name="Prostokąt: zaokrąglone rogi 2179">
            <a:extLst>
              <a:ext uri="{FF2B5EF4-FFF2-40B4-BE49-F238E27FC236}">
                <a16:creationId xmlns:a16="http://schemas.microsoft.com/office/drawing/2014/main" id="{490342D7-5A3F-4E46-870D-DC702850E84D}"/>
              </a:ext>
            </a:extLst>
          </p:cNvPr>
          <p:cNvSpPr/>
          <p:nvPr/>
        </p:nvSpPr>
        <p:spPr>
          <a:xfrm>
            <a:off x="4862442" y="3609581"/>
            <a:ext cx="900000" cy="108000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600"/>
              <a:t>Poradnia Otolaryngologiczna</a:t>
            </a:r>
          </a:p>
        </p:txBody>
      </p:sp>
      <p:cxnSp>
        <p:nvCxnSpPr>
          <p:cNvPr id="2181" name="Łącznik: łamany 2180">
            <a:extLst>
              <a:ext uri="{FF2B5EF4-FFF2-40B4-BE49-F238E27FC236}">
                <a16:creationId xmlns:a16="http://schemas.microsoft.com/office/drawing/2014/main" id="{CA4AAE1B-2F5E-4D8A-BFC2-F605DC63A222}"/>
              </a:ext>
            </a:extLst>
          </p:cNvPr>
          <p:cNvCxnSpPr>
            <a:stCxn id="2178" idx="3"/>
            <a:endCxn id="2180" idx="1"/>
          </p:cNvCxnSpPr>
          <p:nvPr/>
        </p:nvCxnSpPr>
        <p:spPr>
          <a:xfrm flipV="1">
            <a:off x="4662528" y="3663581"/>
            <a:ext cx="199914" cy="9062"/>
          </a:xfrm>
          <a:prstGeom prst="bentConnector3">
            <a:avLst>
              <a:gd name="adj1" fmla="val 50000"/>
            </a:avLst>
          </a:prstGeom>
          <a:ln w="6350">
            <a:headEnd type="oval" w="sm" len="sm"/>
            <a:tailEnd type="stealth" w="sm" len="sm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82" name="Łącznik: łamany 2181">
            <a:extLst>
              <a:ext uri="{FF2B5EF4-FFF2-40B4-BE49-F238E27FC236}">
                <a16:creationId xmlns:a16="http://schemas.microsoft.com/office/drawing/2014/main" id="{318BE52A-7DF3-4171-95EA-98132D547DF3}"/>
              </a:ext>
            </a:extLst>
          </p:cNvPr>
          <p:cNvCxnSpPr>
            <a:stCxn id="2178" idx="3"/>
            <a:endCxn id="2179" idx="1"/>
          </p:cNvCxnSpPr>
          <p:nvPr/>
        </p:nvCxnSpPr>
        <p:spPr>
          <a:xfrm>
            <a:off x="4662528" y="3672643"/>
            <a:ext cx="199914" cy="138091"/>
          </a:xfrm>
          <a:prstGeom prst="bentConnector3">
            <a:avLst>
              <a:gd name="adj1" fmla="val 50000"/>
            </a:avLst>
          </a:prstGeom>
          <a:ln w="6350">
            <a:headEnd type="oval" w="sm" len="sm"/>
            <a:tailEnd type="stealth" w="sm" len="sm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83" name="Prostokąt: zaokrąglone rogi 2182">
            <a:extLst>
              <a:ext uri="{FF2B5EF4-FFF2-40B4-BE49-F238E27FC236}">
                <a16:creationId xmlns:a16="http://schemas.microsoft.com/office/drawing/2014/main" id="{9D3D57F1-7143-4C2C-AC55-FA784983AB32}"/>
              </a:ext>
            </a:extLst>
          </p:cNvPr>
          <p:cNvSpPr/>
          <p:nvPr/>
        </p:nvSpPr>
        <p:spPr>
          <a:xfrm>
            <a:off x="3762478" y="3887989"/>
            <a:ext cx="900000" cy="219770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600"/>
              <a:t>Klinika Okulistyki</a:t>
            </a:r>
          </a:p>
        </p:txBody>
      </p:sp>
      <p:sp>
        <p:nvSpPr>
          <p:cNvPr id="2184" name="Prostokąt: zaokrąglone rogi 2183">
            <a:extLst>
              <a:ext uri="{FF2B5EF4-FFF2-40B4-BE49-F238E27FC236}">
                <a16:creationId xmlns:a16="http://schemas.microsoft.com/office/drawing/2014/main" id="{C8075F10-5172-4549-A426-0F61E2E7F2B0}"/>
              </a:ext>
            </a:extLst>
          </p:cNvPr>
          <p:cNvSpPr/>
          <p:nvPr/>
        </p:nvSpPr>
        <p:spPr>
          <a:xfrm>
            <a:off x="4862442" y="3903886"/>
            <a:ext cx="900000" cy="91571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600"/>
              <a:t>Poradnia Okulistyczna</a:t>
            </a:r>
          </a:p>
        </p:txBody>
      </p:sp>
      <p:sp>
        <p:nvSpPr>
          <p:cNvPr id="2185" name="Prostokąt: zaokrąglone rogi 2184">
            <a:extLst>
              <a:ext uri="{FF2B5EF4-FFF2-40B4-BE49-F238E27FC236}">
                <a16:creationId xmlns:a16="http://schemas.microsoft.com/office/drawing/2014/main" id="{199D5564-AD9E-49E7-A925-5608FA002972}"/>
              </a:ext>
            </a:extLst>
          </p:cNvPr>
          <p:cNvSpPr/>
          <p:nvPr/>
        </p:nvSpPr>
        <p:spPr>
          <a:xfrm>
            <a:off x="4862442" y="4033667"/>
            <a:ext cx="900000" cy="91571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600" dirty="0"/>
              <a:t>Pracownia </a:t>
            </a:r>
            <a:r>
              <a:rPr lang="pl-PL" sz="600" baseline="0" dirty="0"/>
              <a:t>Angiograficzna</a:t>
            </a:r>
            <a:endParaRPr lang="pl-PL" sz="600" dirty="0"/>
          </a:p>
        </p:txBody>
      </p:sp>
      <p:cxnSp>
        <p:nvCxnSpPr>
          <p:cNvPr id="2186" name="Łącznik: łamany 2185">
            <a:extLst>
              <a:ext uri="{FF2B5EF4-FFF2-40B4-BE49-F238E27FC236}">
                <a16:creationId xmlns:a16="http://schemas.microsoft.com/office/drawing/2014/main" id="{EA181CEC-3A39-48DE-9EE2-3F78F137B2E7}"/>
              </a:ext>
            </a:extLst>
          </p:cNvPr>
          <p:cNvCxnSpPr>
            <a:stCxn id="2183" idx="3"/>
            <a:endCxn id="2185" idx="1"/>
          </p:cNvCxnSpPr>
          <p:nvPr/>
        </p:nvCxnSpPr>
        <p:spPr>
          <a:xfrm>
            <a:off x="4662478" y="3997874"/>
            <a:ext cx="199964" cy="81579"/>
          </a:xfrm>
          <a:prstGeom prst="bentConnector3">
            <a:avLst>
              <a:gd name="adj1" fmla="val 50000"/>
            </a:avLst>
          </a:prstGeom>
          <a:ln w="6350">
            <a:headEnd type="oval" w="sm" len="sm"/>
            <a:tailEnd type="stealth" w="sm" len="sm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87" name="Łącznik: łamany 2186">
            <a:extLst>
              <a:ext uri="{FF2B5EF4-FFF2-40B4-BE49-F238E27FC236}">
                <a16:creationId xmlns:a16="http://schemas.microsoft.com/office/drawing/2014/main" id="{3188EA26-2C29-4057-AFFF-9B92B527161B}"/>
              </a:ext>
            </a:extLst>
          </p:cNvPr>
          <p:cNvCxnSpPr>
            <a:stCxn id="2183" idx="3"/>
            <a:endCxn id="2184" idx="1"/>
          </p:cNvCxnSpPr>
          <p:nvPr/>
        </p:nvCxnSpPr>
        <p:spPr>
          <a:xfrm flipV="1">
            <a:off x="4662478" y="3949672"/>
            <a:ext cx="199964" cy="48202"/>
          </a:xfrm>
          <a:prstGeom prst="bentConnector3">
            <a:avLst>
              <a:gd name="adj1" fmla="val 50000"/>
            </a:avLst>
          </a:prstGeom>
          <a:ln w="6350">
            <a:headEnd type="oval" w="sm" len="sm"/>
            <a:tailEnd type="stealth" w="sm" len="sm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89" name="Prostokąt: zaokrąglone rogi 2188">
            <a:extLst>
              <a:ext uri="{FF2B5EF4-FFF2-40B4-BE49-F238E27FC236}">
                <a16:creationId xmlns:a16="http://schemas.microsoft.com/office/drawing/2014/main" id="{27C2110C-0FAF-44FA-AF71-871D164E2846}"/>
              </a:ext>
            </a:extLst>
          </p:cNvPr>
          <p:cNvSpPr/>
          <p:nvPr/>
        </p:nvSpPr>
        <p:spPr>
          <a:xfrm>
            <a:off x="5868000" y="1982418"/>
            <a:ext cx="900000" cy="324000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600" dirty="0"/>
              <a:t>Centrum Badań Klinicznych</a:t>
            </a:r>
          </a:p>
        </p:txBody>
      </p:sp>
      <p:sp>
        <p:nvSpPr>
          <p:cNvPr id="2190" name="Prostokąt: zaokrąglone rogi 2189">
            <a:extLst>
              <a:ext uri="{FF2B5EF4-FFF2-40B4-BE49-F238E27FC236}">
                <a16:creationId xmlns:a16="http://schemas.microsoft.com/office/drawing/2014/main" id="{92F2F7A0-8F02-4355-8C3B-6893B4FB30B4}"/>
              </a:ext>
            </a:extLst>
          </p:cNvPr>
          <p:cNvSpPr/>
          <p:nvPr/>
        </p:nvSpPr>
        <p:spPr>
          <a:xfrm>
            <a:off x="6948000" y="1988104"/>
            <a:ext cx="900000" cy="324000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600" dirty="0"/>
              <a:t>Pracownia Genomiki Klinicznej i Diagnostyki Genetycznej </a:t>
            </a:r>
          </a:p>
        </p:txBody>
      </p:sp>
      <p:sp>
        <p:nvSpPr>
          <p:cNvPr id="2192" name="Prostokąt: zaokrąglone rogi 2191">
            <a:extLst>
              <a:ext uri="{FF2B5EF4-FFF2-40B4-BE49-F238E27FC236}">
                <a16:creationId xmlns:a16="http://schemas.microsoft.com/office/drawing/2014/main" id="{208F6593-E3EF-491F-9852-B36BDFA608D9}"/>
              </a:ext>
            </a:extLst>
          </p:cNvPr>
          <p:cNvSpPr/>
          <p:nvPr/>
        </p:nvSpPr>
        <p:spPr>
          <a:xfrm>
            <a:off x="3768100" y="5367635"/>
            <a:ext cx="900000" cy="293027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600" dirty="0"/>
              <a:t>Klinika Neonatologii i Intensywnej Terapii Noworodka</a:t>
            </a:r>
          </a:p>
        </p:txBody>
      </p:sp>
      <p:sp>
        <p:nvSpPr>
          <p:cNvPr id="2193" name="Prostokąt: zaokrąglone rogi 2192">
            <a:extLst>
              <a:ext uri="{FF2B5EF4-FFF2-40B4-BE49-F238E27FC236}">
                <a16:creationId xmlns:a16="http://schemas.microsoft.com/office/drawing/2014/main" id="{087CDCFF-56EC-4240-8DBB-8A5E6480C006}"/>
              </a:ext>
            </a:extLst>
          </p:cNvPr>
          <p:cNvSpPr/>
          <p:nvPr/>
        </p:nvSpPr>
        <p:spPr>
          <a:xfrm>
            <a:off x="4862442" y="5185315"/>
            <a:ext cx="900000" cy="144000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600" dirty="0"/>
              <a:t>Bank Mleka Kobiecego</a:t>
            </a:r>
          </a:p>
        </p:txBody>
      </p:sp>
      <p:cxnSp>
        <p:nvCxnSpPr>
          <p:cNvPr id="2194" name="Łącznik: łamany 2193">
            <a:extLst>
              <a:ext uri="{FF2B5EF4-FFF2-40B4-BE49-F238E27FC236}">
                <a16:creationId xmlns:a16="http://schemas.microsoft.com/office/drawing/2014/main" id="{96A97BAB-1F56-44E4-8593-43D7874DFAAF}"/>
              </a:ext>
            </a:extLst>
          </p:cNvPr>
          <p:cNvCxnSpPr>
            <a:stCxn id="2192" idx="3"/>
            <a:endCxn id="2193" idx="1"/>
          </p:cNvCxnSpPr>
          <p:nvPr/>
        </p:nvCxnSpPr>
        <p:spPr>
          <a:xfrm flipV="1">
            <a:off x="4668100" y="5257315"/>
            <a:ext cx="194342" cy="256834"/>
          </a:xfrm>
          <a:prstGeom prst="bentConnector3">
            <a:avLst>
              <a:gd name="adj1" fmla="val 50000"/>
            </a:avLst>
          </a:prstGeom>
          <a:ln w="6350">
            <a:headEnd type="oval" w="sm" len="sm"/>
            <a:tailEnd type="stealth" w="sm" len="sm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95" name="Prostokąt: zaokrąglone rogi 2194">
            <a:extLst>
              <a:ext uri="{FF2B5EF4-FFF2-40B4-BE49-F238E27FC236}">
                <a16:creationId xmlns:a16="http://schemas.microsoft.com/office/drawing/2014/main" id="{61DC4288-AF46-AA6C-984B-52D1DA16E751}"/>
              </a:ext>
            </a:extLst>
          </p:cNvPr>
          <p:cNvSpPr/>
          <p:nvPr/>
        </p:nvSpPr>
        <p:spPr>
          <a:xfrm>
            <a:off x="3760684" y="4139964"/>
            <a:ext cx="900000" cy="293027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600" dirty="0"/>
              <a:t>Klinika Ginekologii i Ginekologii Onkologicznej</a:t>
            </a:r>
          </a:p>
        </p:txBody>
      </p:sp>
      <p:sp>
        <p:nvSpPr>
          <p:cNvPr id="2196" name="Prostokąt: zaokrąglone rogi 2195">
            <a:extLst>
              <a:ext uri="{FF2B5EF4-FFF2-40B4-BE49-F238E27FC236}">
                <a16:creationId xmlns:a16="http://schemas.microsoft.com/office/drawing/2014/main" id="{7137435E-A2F7-E32D-337B-7348A198CB1F}"/>
              </a:ext>
            </a:extLst>
          </p:cNvPr>
          <p:cNvSpPr/>
          <p:nvPr/>
        </p:nvSpPr>
        <p:spPr>
          <a:xfrm>
            <a:off x="4862442" y="4163448"/>
            <a:ext cx="900000" cy="293027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600" dirty="0"/>
              <a:t>Poradnia Ginekologiczno-Położnicza</a:t>
            </a:r>
          </a:p>
        </p:txBody>
      </p:sp>
      <p:cxnSp>
        <p:nvCxnSpPr>
          <p:cNvPr id="2197" name="Łącznik: łamany 2196">
            <a:extLst>
              <a:ext uri="{FF2B5EF4-FFF2-40B4-BE49-F238E27FC236}">
                <a16:creationId xmlns:a16="http://schemas.microsoft.com/office/drawing/2014/main" id="{97883EC6-5F3C-F8BD-65AA-C429704BFE6D}"/>
              </a:ext>
            </a:extLst>
          </p:cNvPr>
          <p:cNvCxnSpPr>
            <a:stCxn id="2195" idx="3"/>
            <a:endCxn id="2196" idx="1"/>
          </p:cNvCxnSpPr>
          <p:nvPr/>
        </p:nvCxnSpPr>
        <p:spPr>
          <a:xfrm>
            <a:off x="4660684" y="4286478"/>
            <a:ext cx="201758" cy="23484"/>
          </a:xfrm>
          <a:prstGeom prst="bentConnector3">
            <a:avLst>
              <a:gd name="adj1" fmla="val 50000"/>
            </a:avLst>
          </a:prstGeom>
          <a:ln w="6350">
            <a:headEnd type="oval" w="sm" len="sm"/>
            <a:tailEnd type="stealth" w="sm" len="sm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98" name="Prostokąt: zaokrąglone rogi 2197">
            <a:extLst>
              <a:ext uri="{FF2B5EF4-FFF2-40B4-BE49-F238E27FC236}">
                <a16:creationId xmlns:a16="http://schemas.microsoft.com/office/drawing/2014/main" id="{CD2DA300-92B4-4D5C-839B-37277782EBB1}"/>
              </a:ext>
            </a:extLst>
          </p:cNvPr>
          <p:cNvSpPr/>
          <p:nvPr/>
        </p:nvSpPr>
        <p:spPr>
          <a:xfrm>
            <a:off x="3763088" y="5115660"/>
            <a:ext cx="900000" cy="219770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600" dirty="0"/>
              <a:t>Uniwersyteckie Centrum Onkologii</a:t>
            </a:r>
          </a:p>
        </p:txBody>
      </p:sp>
      <p:sp>
        <p:nvSpPr>
          <p:cNvPr id="2199" name="Prostokąt: zaokrąglone rogi 2198">
            <a:extLst>
              <a:ext uri="{FF2B5EF4-FFF2-40B4-BE49-F238E27FC236}">
                <a16:creationId xmlns:a16="http://schemas.microsoft.com/office/drawing/2014/main" id="{1B3A1217-470A-4474-A344-DBB357BA906B}"/>
              </a:ext>
            </a:extLst>
          </p:cNvPr>
          <p:cNvSpPr/>
          <p:nvPr/>
        </p:nvSpPr>
        <p:spPr>
          <a:xfrm>
            <a:off x="5868000" y="4583022"/>
            <a:ext cx="900000" cy="109885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600" dirty="0"/>
              <a:t>Poradnia</a:t>
            </a:r>
            <a:r>
              <a:rPr lang="pl-PL" sz="600" baseline="0" dirty="0"/>
              <a:t> Geriatryczna</a:t>
            </a:r>
            <a:endParaRPr lang="pl-PL" sz="600" dirty="0"/>
          </a:p>
        </p:txBody>
      </p:sp>
      <p:sp>
        <p:nvSpPr>
          <p:cNvPr id="2200" name="Prostokąt: zaokrąglone rogi 2199">
            <a:extLst>
              <a:ext uri="{FF2B5EF4-FFF2-40B4-BE49-F238E27FC236}">
                <a16:creationId xmlns:a16="http://schemas.microsoft.com/office/drawing/2014/main" id="{CA58AEFA-DB8D-29D5-3EBF-4BC4ECAF143A}"/>
              </a:ext>
            </a:extLst>
          </p:cNvPr>
          <p:cNvSpPr/>
          <p:nvPr/>
        </p:nvSpPr>
        <p:spPr>
          <a:xfrm>
            <a:off x="3762476" y="4465196"/>
            <a:ext cx="900000" cy="293027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600" dirty="0"/>
              <a:t>Klinika Rozrodczości i Endokrynologii Ginekologicznej</a:t>
            </a:r>
          </a:p>
        </p:txBody>
      </p:sp>
      <p:sp>
        <p:nvSpPr>
          <p:cNvPr id="2201" name="Prostokąt: zaokrąglone rogi 2200">
            <a:extLst>
              <a:ext uri="{FF2B5EF4-FFF2-40B4-BE49-F238E27FC236}">
                <a16:creationId xmlns:a16="http://schemas.microsoft.com/office/drawing/2014/main" id="{6D952B33-EBF5-2C1E-7F70-2FE46C5480CA}"/>
              </a:ext>
            </a:extLst>
          </p:cNvPr>
          <p:cNvSpPr/>
          <p:nvPr/>
        </p:nvSpPr>
        <p:spPr>
          <a:xfrm>
            <a:off x="4862442" y="4494685"/>
            <a:ext cx="900000" cy="180000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>
            <a:normAutofit lnSpcReduction="10000"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600" dirty="0"/>
              <a:t>Poradnia Zdrowia Reprodukcyjnego</a:t>
            </a:r>
          </a:p>
        </p:txBody>
      </p:sp>
      <p:cxnSp>
        <p:nvCxnSpPr>
          <p:cNvPr id="2202" name="Łącznik: łamany 2201">
            <a:extLst>
              <a:ext uri="{FF2B5EF4-FFF2-40B4-BE49-F238E27FC236}">
                <a16:creationId xmlns:a16="http://schemas.microsoft.com/office/drawing/2014/main" id="{16CA9E73-ABB8-8F42-3461-0DBC2D3C484B}"/>
              </a:ext>
            </a:extLst>
          </p:cNvPr>
          <p:cNvCxnSpPr>
            <a:stCxn id="2200" idx="3"/>
            <a:endCxn id="2201" idx="1"/>
          </p:cNvCxnSpPr>
          <p:nvPr/>
        </p:nvCxnSpPr>
        <p:spPr>
          <a:xfrm flipV="1">
            <a:off x="4662476" y="4584685"/>
            <a:ext cx="199966" cy="27025"/>
          </a:xfrm>
          <a:prstGeom prst="bentConnector3">
            <a:avLst>
              <a:gd name="adj1" fmla="val 50000"/>
            </a:avLst>
          </a:prstGeom>
          <a:ln w="6350">
            <a:headEnd type="oval" w="sm" len="sm"/>
            <a:tailEnd type="stealth" w="sm" len="sm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03" name="Prostokąt: zaokrąglone rogi 2202">
            <a:extLst>
              <a:ext uri="{FF2B5EF4-FFF2-40B4-BE49-F238E27FC236}">
                <a16:creationId xmlns:a16="http://schemas.microsoft.com/office/drawing/2014/main" id="{5E62CBB5-BEDF-6DCB-96D7-18B83E37413A}"/>
              </a:ext>
            </a:extLst>
          </p:cNvPr>
          <p:cNvSpPr/>
          <p:nvPr/>
        </p:nvSpPr>
        <p:spPr>
          <a:xfrm>
            <a:off x="3762476" y="4790428"/>
            <a:ext cx="900000" cy="293027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600"/>
              <a:t>Klinika Perinatologii i Położnictwa ze Szkołą Rodzenia</a:t>
            </a:r>
          </a:p>
        </p:txBody>
      </p:sp>
      <p:sp>
        <p:nvSpPr>
          <p:cNvPr id="2204" name="Prostokąt: zaokrąglone rogi 2203">
            <a:extLst>
              <a:ext uri="{FF2B5EF4-FFF2-40B4-BE49-F238E27FC236}">
                <a16:creationId xmlns:a16="http://schemas.microsoft.com/office/drawing/2014/main" id="{CFD1CCAB-6B87-EE7A-8E8C-67E2F13A3AD4}"/>
              </a:ext>
            </a:extLst>
          </p:cNvPr>
          <p:cNvSpPr/>
          <p:nvPr/>
        </p:nvSpPr>
        <p:spPr>
          <a:xfrm>
            <a:off x="4872232" y="4931105"/>
            <a:ext cx="900000" cy="216000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600" dirty="0"/>
              <a:t>Poradnia Patologii Ciąży</a:t>
            </a:r>
          </a:p>
        </p:txBody>
      </p:sp>
      <p:cxnSp>
        <p:nvCxnSpPr>
          <p:cNvPr id="2205" name="Łącznik: łamany 2204">
            <a:extLst>
              <a:ext uri="{FF2B5EF4-FFF2-40B4-BE49-F238E27FC236}">
                <a16:creationId xmlns:a16="http://schemas.microsoft.com/office/drawing/2014/main" id="{F927856D-905D-5144-AF5A-9A2BECF60F5E}"/>
              </a:ext>
            </a:extLst>
          </p:cNvPr>
          <p:cNvCxnSpPr>
            <a:stCxn id="2203" idx="3"/>
            <a:endCxn id="2204" idx="1"/>
          </p:cNvCxnSpPr>
          <p:nvPr/>
        </p:nvCxnSpPr>
        <p:spPr>
          <a:xfrm>
            <a:off x="4662476" y="4936942"/>
            <a:ext cx="209756" cy="102163"/>
          </a:xfrm>
          <a:prstGeom prst="bentConnector3">
            <a:avLst>
              <a:gd name="adj1" fmla="val 50000"/>
            </a:avLst>
          </a:prstGeom>
          <a:ln w="6350">
            <a:headEnd type="oval" w="sm" len="sm"/>
            <a:tailEnd type="stealth" w="sm" len="sm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06" name="Prostokąt: zaokrąglone rogi 2205">
            <a:extLst>
              <a:ext uri="{FF2B5EF4-FFF2-40B4-BE49-F238E27FC236}">
                <a16:creationId xmlns:a16="http://schemas.microsoft.com/office/drawing/2014/main" id="{1A134E5E-6849-46BF-824B-9EDADC1C8398}"/>
              </a:ext>
            </a:extLst>
          </p:cNvPr>
          <p:cNvSpPr/>
          <p:nvPr/>
        </p:nvSpPr>
        <p:spPr>
          <a:xfrm>
            <a:off x="3760684" y="5692867"/>
            <a:ext cx="900000" cy="293027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600"/>
              <a:t>Szpitalny</a:t>
            </a:r>
            <a:r>
              <a:rPr lang="pl-PL" sz="600" baseline="0"/>
              <a:t> Odział Ratunkowy</a:t>
            </a:r>
            <a:endParaRPr lang="pl-PL" sz="600"/>
          </a:p>
        </p:txBody>
      </p:sp>
      <p:sp>
        <p:nvSpPr>
          <p:cNvPr id="2207" name="Prostokąt: zaokrąglone rogi 2206">
            <a:extLst>
              <a:ext uri="{FF2B5EF4-FFF2-40B4-BE49-F238E27FC236}">
                <a16:creationId xmlns:a16="http://schemas.microsoft.com/office/drawing/2014/main" id="{C6747709-EAAB-4105-8189-C01666B50175}"/>
              </a:ext>
            </a:extLst>
          </p:cNvPr>
          <p:cNvSpPr/>
          <p:nvPr/>
        </p:nvSpPr>
        <p:spPr>
          <a:xfrm>
            <a:off x="4862442" y="5549735"/>
            <a:ext cx="900000" cy="219770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600" dirty="0"/>
              <a:t>Centrum Urazów Wielonarządowych</a:t>
            </a:r>
          </a:p>
        </p:txBody>
      </p:sp>
      <p:sp>
        <p:nvSpPr>
          <p:cNvPr id="2208" name="Prostokąt: zaokrąglone rogi 2207">
            <a:extLst>
              <a:ext uri="{FF2B5EF4-FFF2-40B4-BE49-F238E27FC236}">
                <a16:creationId xmlns:a16="http://schemas.microsoft.com/office/drawing/2014/main" id="{9BC6E2AE-BAD2-4803-84F3-07F9A961F051}"/>
              </a:ext>
            </a:extLst>
          </p:cNvPr>
          <p:cNvSpPr/>
          <p:nvPr/>
        </p:nvSpPr>
        <p:spPr>
          <a:xfrm>
            <a:off x="4862442" y="5807715"/>
            <a:ext cx="900000" cy="216000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600" dirty="0"/>
              <a:t>Ośrodek Terapii Hiperbarycznej</a:t>
            </a:r>
          </a:p>
        </p:txBody>
      </p:sp>
      <p:sp>
        <p:nvSpPr>
          <p:cNvPr id="2209" name="Prostokąt: zaokrąglone rogi 2208">
            <a:extLst>
              <a:ext uri="{FF2B5EF4-FFF2-40B4-BE49-F238E27FC236}">
                <a16:creationId xmlns:a16="http://schemas.microsoft.com/office/drawing/2014/main" id="{3F3A48D9-B1FF-4EA7-9C2F-3D543D54E6DE}"/>
              </a:ext>
            </a:extLst>
          </p:cNvPr>
          <p:cNvSpPr/>
          <p:nvPr/>
        </p:nvSpPr>
        <p:spPr>
          <a:xfrm>
            <a:off x="4862442" y="6065695"/>
            <a:ext cx="900000" cy="216000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600" dirty="0"/>
              <a:t>Pracownia Tomografii Komputerowej</a:t>
            </a:r>
          </a:p>
        </p:txBody>
      </p:sp>
      <p:cxnSp>
        <p:nvCxnSpPr>
          <p:cNvPr id="2210" name="Łącznik: łamany 2209">
            <a:extLst>
              <a:ext uri="{FF2B5EF4-FFF2-40B4-BE49-F238E27FC236}">
                <a16:creationId xmlns:a16="http://schemas.microsoft.com/office/drawing/2014/main" id="{3CF746D7-CEDC-4CDD-A4A9-A30D0F9524E0}"/>
              </a:ext>
            </a:extLst>
          </p:cNvPr>
          <p:cNvCxnSpPr>
            <a:stCxn id="2206" idx="3"/>
            <a:endCxn id="2207" idx="1"/>
          </p:cNvCxnSpPr>
          <p:nvPr/>
        </p:nvCxnSpPr>
        <p:spPr>
          <a:xfrm flipV="1">
            <a:off x="4660684" y="5659620"/>
            <a:ext cx="201758" cy="179761"/>
          </a:xfrm>
          <a:prstGeom prst="bentConnector3">
            <a:avLst>
              <a:gd name="adj1" fmla="val 50000"/>
            </a:avLst>
          </a:prstGeom>
          <a:ln w="6350">
            <a:headEnd type="oval" w="sm" len="sm"/>
            <a:tailEnd type="stealth" w="sm" len="sm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11" name="Łącznik: łamany 2210">
            <a:extLst>
              <a:ext uri="{FF2B5EF4-FFF2-40B4-BE49-F238E27FC236}">
                <a16:creationId xmlns:a16="http://schemas.microsoft.com/office/drawing/2014/main" id="{A559BBE0-3ABF-4AB8-A883-0212FBEB2F4D}"/>
              </a:ext>
            </a:extLst>
          </p:cNvPr>
          <p:cNvCxnSpPr>
            <a:stCxn id="2206" idx="3"/>
            <a:endCxn id="2209" idx="1"/>
          </p:cNvCxnSpPr>
          <p:nvPr/>
        </p:nvCxnSpPr>
        <p:spPr>
          <a:xfrm>
            <a:off x="4660684" y="5839381"/>
            <a:ext cx="201758" cy="334314"/>
          </a:xfrm>
          <a:prstGeom prst="bentConnector3">
            <a:avLst>
              <a:gd name="adj1" fmla="val 50000"/>
            </a:avLst>
          </a:prstGeom>
          <a:ln w="6350">
            <a:headEnd type="oval" w="sm" len="sm"/>
            <a:tailEnd type="stealth" w="sm" len="sm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12" name="Łącznik: łamany 2211">
            <a:extLst>
              <a:ext uri="{FF2B5EF4-FFF2-40B4-BE49-F238E27FC236}">
                <a16:creationId xmlns:a16="http://schemas.microsoft.com/office/drawing/2014/main" id="{2B556E80-58D8-4931-B165-5E5F7E7E1390}"/>
              </a:ext>
            </a:extLst>
          </p:cNvPr>
          <p:cNvCxnSpPr>
            <a:stCxn id="2206" idx="3"/>
            <a:endCxn id="2208" idx="1"/>
          </p:cNvCxnSpPr>
          <p:nvPr/>
        </p:nvCxnSpPr>
        <p:spPr>
          <a:xfrm>
            <a:off x="4660684" y="5839381"/>
            <a:ext cx="201758" cy="76334"/>
          </a:xfrm>
          <a:prstGeom prst="bentConnector3">
            <a:avLst>
              <a:gd name="adj1" fmla="val 50000"/>
            </a:avLst>
          </a:prstGeom>
          <a:ln w="6350">
            <a:headEnd type="oval" w="sm" len="sm"/>
            <a:tailEnd type="stealth" w="sm" len="sm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13" name="Prostokąt: zaokrąglone rogi 2212">
            <a:extLst>
              <a:ext uri="{FF2B5EF4-FFF2-40B4-BE49-F238E27FC236}">
                <a16:creationId xmlns:a16="http://schemas.microsoft.com/office/drawing/2014/main" id="{7CD6C3B9-B751-492E-89D1-68AE478ED7EE}"/>
              </a:ext>
            </a:extLst>
          </p:cNvPr>
          <p:cNvSpPr/>
          <p:nvPr/>
        </p:nvSpPr>
        <p:spPr>
          <a:xfrm>
            <a:off x="3760684" y="6018099"/>
            <a:ext cx="900000" cy="293027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600"/>
              <a:t>Klinika Chorób Wewnętrznych i Chorób Metabolicznych</a:t>
            </a:r>
          </a:p>
        </p:txBody>
      </p:sp>
      <p:cxnSp>
        <p:nvCxnSpPr>
          <p:cNvPr id="2216" name="Łącznik: łamany 2215">
            <a:extLst>
              <a:ext uri="{FF2B5EF4-FFF2-40B4-BE49-F238E27FC236}">
                <a16:creationId xmlns:a16="http://schemas.microsoft.com/office/drawing/2014/main" id="{9E588990-2BA7-4B6F-9856-56E28AFCC017}"/>
              </a:ext>
            </a:extLst>
          </p:cNvPr>
          <p:cNvCxnSpPr>
            <a:cxnSpLocks/>
            <a:stCxn id="2214" idx="3"/>
            <a:endCxn id="2215" idx="1"/>
          </p:cNvCxnSpPr>
          <p:nvPr/>
        </p:nvCxnSpPr>
        <p:spPr>
          <a:xfrm>
            <a:off x="6768000" y="5517042"/>
            <a:ext cx="180000" cy="188"/>
          </a:xfrm>
          <a:prstGeom prst="bentConnector3">
            <a:avLst>
              <a:gd name="adj1" fmla="val 50000"/>
            </a:avLst>
          </a:prstGeom>
          <a:ln w="6350">
            <a:headEnd type="oval" w="sm" len="sm"/>
            <a:tailEnd type="stealth" w="sm" len="sm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2" name="Grupa 11">
            <a:extLst>
              <a:ext uri="{FF2B5EF4-FFF2-40B4-BE49-F238E27FC236}">
                <a16:creationId xmlns:a16="http://schemas.microsoft.com/office/drawing/2014/main" id="{6622C31C-92B6-20D9-668A-083958A32EDF}"/>
              </a:ext>
            </a:extLst>
          </p:cNvPr>
          <p:cNvGrpSpPr/>
          <p:nvPr/>
        </p:nvGrpSpPr>
        <p:grpSpPr>
          <a:xfrm>
            <a:off x="198103" y="900000"/>
            <a:ext cx="908482" cy="1462043"/>
            <a:chOff x="218966" y="900000"/>
            <a:chExt cx="908482" cy="1462043"/>
          </a:xfrm>
          <a:solidFill>
            <a:schemeClr val="accent6"/>
          </a:solidFill>
        </p:grpSpPr>
        <p:sp>
          <p:nvSpPr>
            <p:cNvPr id="2059" name="Prostokąt: zaokrąglone rogi 2058">
              <a:extLst>
                <a:ext uri="{FF2B5EF4-FFF2-40B4-BE49-F238E27FC236}">
                  <a16:creationId xmlns:a16="http://schemas.microsoft.com/office/drawing/2014/main" id="{1276B67F-B908-4713-939F-52B3AEA937BB}"/>
                </a:ext>
              </a:extLst>
            </p:cNvPr>
            <p:cNvSpPr/>
            <p:nvPr/>
          </p:nvSpPr>
          <p:spPr>
            <a:xfrm>
              <a:off x="227370" y="900000"/>
              <a:ext cx="900078" cy="324000"/>
            </a:xfrm>
            <a:prstGeom prst="roundRect">
              <a:avLst>
                <a:gd name="adj" fmla="val 0"/>
              </a:avLst>
            </a:prstGeom>
            <a:grpFill/>
            <a:ln w="6350">
              <a:solidFill>
                <a:schemeClr val="tx1"/>
              </a:solidFill>
            </a:ln>
            <a:effectLst/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lIns="0" tIns="0" rIns="0" bIns="0" numCol="1" spcCol="0" rtlCol="0" anchor="ctr">
              <a:norm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l-PL" sz="600" dirty="0"/>
                <a:t>Pielęgniarki i Położne Oddziałowe Pielęgniarki </a:t>
              </a:r>
            </a:p>
            <a:p>
              <a:pPr algn="ctr"/>
              <a:r>
                <a:rPr lang="pl-PL" sz="600" dirty="0"/>
                <a:t>i Położne Koordynujące</a:t>
              </a:r>
            </a:p>
          </p:txBody>
        </p:sp>
        <p:sp>
          <p:nvSpPr>
            <p:cNvPr id="2060" name="Prostokąt: zaokrąglone rogi 2059">
              <a:extLst>
                <a:ext uri="{FF2B5EF4-FFF2-40B4-BE49-F238E27FC236}">
                  <a16:creationId xmlns:a16="http://schemas.microsoft.com/office/drawing/2014/main" id="{FEFC0D56-E39B-44C0-885F-07B37078A4DC}"/>
                </a:ext>
              </a:extLst>
            </p:cNvPr>
            <p:cNvSpPr/>
            <p:nvPr/>
          </p:nvSpPr>
          <p:spPr>
            <a:xfrm>
              <a:off x="222255" y="1448576"/>
              <a:ext cx="900078" cy="252000"/>
            </a:xfrm>
            <a:prstGeom prst="roundRect">
              <a:avLst>
                <a:gd name="adj" fmla="val 0"/>
              </a:avLst>
            </a:prstGeom>
            <a:grpFill/>
            <a:ln w="6350">
              <a:solidFill>
                <a:schemeClr val="tx1"/>
              </a:solidFill>
            </a:ln>
            <a:effectLst/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lIns="0" tIns="0" rIns="0" bIns="0" numCol="1" spcCol="0" rtlCol="0" anchor="ctr">
              <a:norm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l-PL" sz="600" dirty="0"/>
                <a:t>Asystent ds. Jakości</a:t>
              </a:r>
            </a:p>
            <a:p>
              <a:pPr algn="ctr"/>
              <a:r>
                <a:rPr lang="pl-PL" sz="600" dirty="0"/>
                <a:t> i Opieki Szpitalnej</a:t>
              </a:r>
            </a:p>
          </p:txBody>
        </p:sp>
        <p:sp>
          <p:nvSpPr>
            <p:cNvPr id="2061" name="Prostokąt: zaokrąglone rogi 2060">
              <a:extLst>
                <a:ext uri="{FF2B5EF4-FFF2-40B4-BE49-F238E27FC236}">
                  <a16:creationId xmlns:a16="http://schemas.microsoft.com/office/drawing/2014/main" id="{3CBF168B-A2FD-461D-9F80-108824E25E56}"/>
                </a:ext>
              </a:extLst>
            </p:cNvPr>
            <p:cNvSpPr/>
            <p:nvPr/>
          </p:nvSpPr>
          <p:spPr>
            <a:xfrm>
              <a:off x="218966" y="1740388"/>
              <a:ext cx="900078" cy="329655"/>
            </a:xfrm>
            <a:prstGeom prst="roundRect">
              <a:avLst>
                <a:gd name="adj" fmla="val 0"/>
              </a:avLst>
            </a:prstGeom>
            <a:grpFill/>
            <a:ln w="6350">
              <a:solidFill>
                <a:schemeClr val="tx1"/>
              </a:solidFill>
            </a:ln>
            <a:effectLst/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lIns="0" tIns="0" rIns="0" bIns="0" numCol="1" spcCol="0" rtlCol="0" anchor="ctr">
              <a:norm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l-PL" sz="600" dirty="0"/>
                <a:t>Pielęgniarka Społeczna/Pracownik Socjalny</a:t>
              </a:r>
            </a:p>
          </p:txBody>
        </p:sp>
        <p:sp>
          <p:nvSpPr>
            <p:cNvPr id="2063" name="Prostokąt: zaokrąglone rogi 2062">
              <a:extLst>
                <a:ext uri="{FF2B5EF4-FFF2-40B4-BE49-F238E27FC236}">
                  <a16:creationId xmlns:a16="http://schemas.microsoft.com/office/drawing/2014/main" id="{7B9BC37A-BC2E-4183-80C9-84FC66968D69}"/>
                </a:ext>
              </a:extLst>
            </p:cNvPr>
            <p:cNvSpPr/>
            <p:nvPr/>
          </p:nvSpPr>
          <p:spPr>
            <a:xfrm>
              <a:off x="218966" y="2110043"/>
              <a:ext cx="900078" cy="252000"/>
            </a:xfrm>
            <a:prstGeom prst="roundRect">
              <a:avLst>
                <a:gd name="adj" fmla="val 0"/>
              </a:avLst>
            </a:prstGeom>
            <a:grpFill/>
            <a:ln w="6350">
              <a:solidFill>
                <a:schemeClr val="tx1"/>
              </a:solidFill>
            </a:ln>
            <a:effectLst/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lIns="0" tIns="0" rIns="0" bIns="0" numCol="1" spcCol="0" rtlCol="0" anchor="ctr">
              <a:norm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l-PL" sz="600" dirty="0"/>
                <a:t>Specjalista</a:t>
              </a:r>
              <a:r>
                <a:rPr lang="pl-PL" sz="600" baseline="0" dirty="0"/>
                <a:t> ds. Promocji Zdrowia</a:t>
              </a:r>
            </a:p>
          </p:txBody>
        </p:sp>
        <p:sp>
          <p:nvSpPr>
            <p:cNvPr id="2223" name="Prostokąt: zaokrąglone rogi 2222">
              <a:extLst>
                <a:ext uri="{FF2B5EF4-FFF2-40B4-BE49-F238E27FC236}">
                  <a16:creationId xmlns:a16="http://schemas.microsoft.com/office/drawing/2014/main" id="{05D62B14-C3D3-49B1-AFD3-B08E8F2B8945}"/>
                </a:ext>
              </a:extLst>
            </p:cNvPr>
            <p:cNvSpPr/>
            <p:nvPr/>
          </p:nvSpPr>
          <p:spPr>
            <a:xfrm>
              <a:off x="226014" y="1260004"/>
              <a:ext cx="900078" cy="148760"/>
            </a:xfrm>
            <a:prstGeom prst="roundRect">
              <a:avLst>
                <a:gd name="adj" fmla="val 0"/>
              </a:avLst>
            </a:prstGeom>
            <a:grpFill/>
            <a:ln w="6350">
              <a:solidFill>
                <a:schemeClr val="tx1"/>
              </a:solidFill>
            </a:ln>
            <a:effectLst/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lIns="0" tIns="0" rIns="0" bIns="0" rtlCol="0" anchor="ctr">
              <a:norm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l-PL" sz="600" dirty="0"/>
                <a:t>Dietetyk Szpitalny</a:t>
              </a:r>
            </a:p>
          </p:txBody>
        </p:sp>
      </p:grpSp>
      <p:cxnSp>
        <p:nvCxnSpPr>
          <p:cNvPr id="2401" name="Łącznik: łamany 2400">
            <a:extLst>
              <a:ext uri="{FF2B5EF4-FFF2-40B4-BE49-F238E27FC236}">
                <a16:creationId xmlns:a16="http://schemas.microsoft.com/office/drawing/2014/main" id="{7710A69B-6AAC-AE58-1377-04B05A3067EC}"/>
              </a:ext>
            </a:extLst>
          </p:cNvPr>
          <p:cNvCxnSpPr>
            <a:cxnSpLocks/>
            <a:stCxn id="2025" idx="2"/>
            <a:endCxn id="14" idx="0"/>
          </p:cNvCxnSpPr>
          <p:nvPr/>
        </p:nvCxnSpPr>
        <p:spPr>
          <a:xfrm rot="16200000" flipH="1">
            <a:off x="7611246" y="-279721"/>
            <a:ext cx="315352" cy="1828090"/>
          </a:xfrm>
          <a:prstGeom prst="bentConnector3">
            <a:avLst>
              <a:gd name="adj1" fmla="val 50000"/>
            </a:avLst>
          </a:prstGeom>
          <a:ln w="12700" cap="flat">
            <a:miter lim="800000"/>
            <a:headEnd type="oval" w="sm" len="sm"/>
            <a:tailEnd type="triangle" w="sm" len="med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04" name="Łącznik: łamany 2403">
            <a:extLst>
              <a:ext uri="{FF2B5EF4-FFF2-40B4-BE49-F238E27FC236}">
                <a16:creationId xmlns:a16="http://schemas.microsoft.com/office/drawing/2014/main" id="{858BD777-3CD5-2D46-85D9-B74993DD8939}"/>
              </a:ext>
            </a:extLst>
          </p:cNvPr>
          <p:cNvCxnSpPr>
            <a:cxnSpLocks/>
            <a:stCxn id="2025" idx="2"/>
            <a:endCxn id="2032" idx="0"/>
          </p:cNvCxnSpPr>
          <p:nvPr/>
        </p:nvCxnSpPr>
        <p:spPr>
          <a:xfrm rot="5400000">
            <a:off x="5770748" y="-544129"/>
            <a:ext cx="63352" cy="2104906"/>
          </a:xfrm>
          <a:prstGeom prst="bentConnector3">
            <a:avLst>
              <a:gd name="adj1" fmla="val 50000"/>
            </a:avLst>
          </a:prstGeom>
          <a:ln w="6350" cap="flat">
            <a:miter lim="800000"/>
            <a:headEnd type="oval" w="sm" len="sm"/>
            <a:tailEnd type="triangle" w="sm" len="med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07" name="Łącznik: łamany 2406">
            <a:extLst>
              <a:ext uri="{FF2B5EF4-FFF2-40B4-BE49-F238E27FC236}">
                <a16:creationId xmlns:a16="http://schemas.microsoft.com/office/drawing/2014/main" id="{50D3BDE6-1452-1C69-992F-BF491CF4C21F}"/>
              </a:ext>
            </a:extLst>
          </p:cNvPr>
          <p:cNvCxnSpPr>
            <a:cxnSpLocks/>
            <a:stCxn id="2025" idx="2"/>
            <a:endCxn id="2030" idx="0"/>
          </p:cNvCxnSpPr>
          <p:nvPr/>
        </p:nvCxnSpPr>
        <p:spPr>
          <a:xfrm rot="16200000" flipH="1">
            <a:off x="8442814" y="-1111289"/>
            <a:ext cx="63352" cy="3239226"/>
          </a:xfrm>
          <a:prstGeom prst="bentConnector3">
            <a:avLst>
              <a:gd name="adj1" fmla="val 50000"/>
            </a:avLst>
          </a:prstGeom>
          <a:ln w="6350" cap="flat">
            <a:round/>
            <a:headEnd type="oval" w="sm" len="sm"/>
            <a:tailEnd type="triangle" w="sm" len="sm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10" name="Łącznik: łamany 2409">
            <a:extLst>
              <a:ext uri="{FF2B5EF4-FFF2-40B4-BE49-F238E27FC236}">
                <a16:creationId xmlns:a16="http://schemas.microsoft.com/office/drawing/2014/main" id="{DDFFF33A-B3EC-F8E1-5614-5357474A830D}"/>
              </a:ext>
            </a:extLst>
          </p:cNvPr>
          <p:cNvCxnSpPr>
            <a:cxnSpLocks/>
            <a:stCxn id="2025" idx="2"/>
            <a:endCxn id="2031" idx="0"/>
          </p:cNvCxnSpPr>
          <p:nvPr/>
        </p:nvCxnSpPr>
        <p:spPr>
          <a:xfrm rot="16200000" flipH="1">
            <a:off x="9131997" y="-1800473"/>
            <a:ext cx="63352" cy="4617593"/>
          </a:xfrm>
          <a:prstGeom prst="bentConnector3">
            <a:avLst>
              <a:gd name="adj1" fmla="val 50000"/>
            </a:avLst>
          </a:prstGeom>
          <a:ln w="12700" cap="flat">
            <a:miter lim="800000"/>
            <a:headEnd type="oval" w="sm" len="sm"/>
            <a:tailEnd type="triangle" w="sm" len="med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36" name="Łącznik: łamany 2435">
            <a:extLst>
              <a:ext uri="{FF2B5EF4-FFF2-40B4-BE49-F238E27FC236}">
                <a16:creationId xmlns:a16="http://schemas.microsoft.com/office/drawing/2014/main" id="{A8600F93-070A-79A6-8A0E-0C5B2FD7411E}"/>
              </a:ext>
            </a:extLst>
          </p:cNvPr>
          <p:cNvCxnSpPr>
            <a:cxnSpLocks/>
            <a:stCxn id="2025" idx="2"/>
            <a:endCxn id="2058" idx="0"/>
          </p:cNvCxnSpPr>
          <p:nvPr/>
        </p:nvCxnSpPr>
        <p:spPr>
          <a:xfrm rot="5400000">
            <a:off x="3733789" y="-2581088"/>
            <a:ext cx="63352" cy="6178824"/>
          </a:xfrm>
          <a:prstGeom prst="bentConnector3">
            <a:avLst>
              <a:gd name="adj1" fmla="val 50000"/>
            </a:avLst>
          </a:prstGeom>
          <a:ln w="12700" cap="flat">
            <a:miter lim="800000"/>
            <a:headEnd type="oval" w="sm" len="sm"/>
            <a:tailEnd type="triangle" w="sm" len="sm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54" name="Łącznik: łamany 2453">
            <a:extLst>
              <a:ext uri="{FF2B5EF4-FFF2-40B4-BE49-F238E27FC236}">
                <a16:creationId xmlns:a16="http://schemas.microsoft.com/office/drawing/2014/main" id="{3AE43AC5-9170-2362-A1E1-BF301E1AA784}"/>
              </a:ext>
            </a:extLst>
          </p:cNvPr>
          <p:cNvCxnSpPr>
            <a:cxnSpLocks/>
            <a:stCxn id="2159" idx="3"/>
            <a:endCxn id="2162" idx="1"/>
          </p:cNvCxnSpPr>
          <p:nvPr/>
        </p:nvCxnSpPr>
        <p:spPr>
          <a:xfrm>
            <a:off x="2520000" y="5990089"/>
            <a:ext cx="208204" cy="126849"/>
          </a:xfrm>
          <a:prstGeom prst="bentConnector3">
            <a:avLst>
              <a:gd name="adj1" fmla="val 50000"/>
            </a:avLst>
          </a:prstGeom>
          <a:ln w="6350">
            <a:headEnd type="oval" w="sm" len="sm"/>
            <a:tailEnd type="stealth" w="sm" len="sm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57" name="Łącznik: łamany 2456">
            <a:extLst>
              <a:ext uri="{FF2B5EF4-FFF2-40B4-BE49-F238E27FC236}">
                <a16:creationId xmlns:a16="http://schemas.microsoft.com/office/drawing/2014/main" id="{B5F83772-F194-8A5D-266B-7FFFB47A78C3}"/>
              </a:ext>
            </a:extLst>
          </p:cNvPr>
          <p:cNvCxnSpPr>
            <a:cxnSpLocks/>
            <a:stCxn id="2159" idx="3"/>
            <a:endCxn id="2161" idx="1"/>
          </p:cNvCxnSpPr>
          <p:nvPr/>
        </p:nvCxnSpPr>
        <p:spPr>
          <a:xfrm flipV="1">
            <a:off x="2520000" y="5922638"/>
            <a:ext cx="208204" cy="67451"/>
          </a:xfrm>
          <a:prstGeom prst="bentConnector3">
            <a:avLst>
              <a:gd name="adj1" fmla="val 50000"/>
            </a:avLst>
          </a:prstGeom>
          <a:ln w="6350">
            <a:headEnd type="oval" w="sm" len="sm"/>
            <a:tailEnd type="stealth" w="sm" len="sm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60" name="Łącznik: łamany 2459">
            <a:extLst>
              <a:ext uri="{FF2B5EF4-FFF2-40B4-BE49-F238E27FC236}">
                <a16:creationId xmlns:a16="http://schemas.microsoft.com/office/drawing/2014/main" id="{9CCF868B-74A0-DAC1-27B5-FA2DA162CEBE}"/>
              </a:ext>
            </a:extLst>
          </p:cNvPr>
          <p:cNvCxnSpPr>
            <a:cxnSpLocks/>
            <a:stCxn id="2159" idx="3"/>
            <a:endCxn id="2160" idx="1"/>
          </p:cNvCxnSpPr>
          <p:nvPr/>
        </p:nvCxnSpPr>
        <p:spPr>
          <a:xfrm flipV="1">
            <a:off x="2520000" y="5783280"/>
            <a:ext cx="208204" cy="206809"/>
          </a:xfrm>
          <a:prstGeom prst="bentConnector3">
            <a:avLst>
              <a:gd name="adj1" fmla="val 50000"/>
            </a:avLst>
          </a:prstGeom>
          <a:ln w="6350">
            <a:headEnd type="oval" w="sm" len="sm"/>
            <a:tailEnd type="stealth" w="sm" len="sm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41" name="Łącznik: łamany 2240">
            <a:extLst>
              <a:ext uri="{FF2B5EF4-FFF2-40B4-BE49-F238E27FC236}">
                <a16:creationId xmlns:a16="http://schemas.microsoft.com/office/drawing/2014/main" id="{9EE445CF-76D0-143B-BDC0-77739E92744C}"/>
              </a:ext>
            </a:extLst>
          </p:cNvPr>
          <p:cNvCxnSpPr>
            <a:cxnSpLocks/>
            <a:stCxn id="2100" idx="3"/>
            <a:endCxn id="2103" idx="1"/>
          </p:cNvCxnSpPr>
          <p:nvPr/>
        </p:nvCxnSpPr>
        <p:spPr>
          <a:xfrm>
            <a:off x="6768000" y="1551094"/>
            <a:ext cx="180000" cy="39786"/>
          </a:xfrm>
          <a:prstGeom prst="bentConnector3">
            <a:avLst>
              <a:gd name="adj1" fmla="val 50000"/>
            </a:avLst>
          </a:prstGeom>
          <a:ln w="6350">
            <a:headEnd type="oval" w="sm" len="sm"/>
            <a:tailEnd type="stealth" w="sm" len="sm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2308" name="Grupa 2307">
            <a:extLst>
              <a:ext uri="{FF2B5EF4-FFF2-40B4-BE49-F238E27FC236}">
                <a16:creationId xmlns:a16="http://schemas.microsoft.com/office/drawing/2014/main" id="{B674CA08-B262-6E49-1422-7C5D7EAAE34C}"/>
              </a:ext>
            </a:extLst>
          </p:cNvPr>
          <p:cNvGrpSpPr/>
          <p:nvPr/>
        </p:nvGrpSpPr>
        <p:grpSpPr>
          <a:xfrm>
            <a:off x="8217342" y="900000"/>
            <a:ext cx="969852" cy="2443577"/>
            <a:chOff x="8172837" y="900000"/>
            <a:chExt cx="969852" cy="2443577"/>
          </a:xfrm>
          <a:solidFill>
            <a:schemeClr val="tx2"/>
          </a:solidFill>
        </p:grpSpPr>
        <p:grpSp>
          <p:nvGrpSpPr>
            <p:cNvPr id="2440" name="Grupa 2439">
              <a:extLst>
                <a:ext uri="{FF2B5EF4-FFF2-40B4-BE49-F238E27FC236}">
                  <a16:creationId xmlns:a16="http://schemas.microsoft.com/office/drawing/2014/main" id="{368AF967-07D4-DBD0-0316-0D8167162927}"/>
                </a:ext>
              </a:extLst>
            </p:cNvPr>
            <p:cNvGrpSpPr/>
            <p:nvPr/>
          </p:nvGrpSpPr>
          <p:grpSpPr>
            <a:xfrm>
              <a:off x="8172837" y="900000"/>
              <a:ext cx="969852" cy="2443577"/>
              <a:chOff x="8172837" y="900000"/>
              <a:chExt cx="969852" cy="2443577"/>
            </a:xfrm>
            <a:grpFill/>
          </p:grpSpPr>
          <p:sp>
            <p:nvSpPr>
              <p:cNvPr id="2033" name="Prostokąt: zaokrąglone rogi 2032">
                <a:extLst>
                  <a:ext uri="{FF2B5EF4-FFF2-40B4-BE49-F238E27FC236}">
                    <a16:creationId xmlns:a16="http://schemas.microsoft.com/office/drawing/2014/main" id="{C7E83B74-3D43-486D-8CA7-DCE6765F7912}"/>
                  </a:ext>
                </a:extLst>
              </p:cNvPr>
              <p:cNvSpPr/>
              <p:nvPr/>
            </p:nvSpPr>
            <p:spPr>
              <a:xfrm>
                <a:off x="8172837" y="900000"/>
                <a:ext cx="900000" cy="91571"/>
              </a:xfrm>
              <a:prstGeom prst="roundRect">
                <a:avLst>
                  <a:gd name="adj" fmla="val 0"/>
                </a:avLst>
              </a:prstGeom>
              <a:grpFill/>
              <a:ln w="6350">
                <a:solidFill>
                  <a:schemeClr val="bg1"/>
                </a:solidFill>
              </a:ln>
              <a:effectLst/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lIns="0" tIns="0" rIns="0" bIns="0" spcCol="36000" rtlCol="0" anchor="ctr" anchorCtr="1">
                <a:normAutofit/>
              </a:bodyPr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pl-PL" sz="600" dirty="0">
                    <a:solidFill>
                      <a:schemeClr val="bg1"/>
                    </a:solidFill>
                  </a:rPr>
                  <a:t>Radca</a:t>
                </a:r>
                <a:r>
                  <a:rPr lang="pl-PL" sz="600" baseline="0" dirty="0">
                    <a:solidFill>
                      <a:schemeClr val="bg1"/>
                    </a:solidFill>
                  </a:rPr>
                  <a:t> Prawny/Adwokat</a:t>
                </a:r>
              </a:p>
            </p:txBody>
          </p:sp>
          <p:sp>
            <p:nvSpPr>
              <p:cNvPr id="2272" name="Prostokąt: zaokrąglone rogi 2271">
                <a:extLst>
                  <a:ext uri="{FF2B5EF4-FFF2-40B4-BE49-F238E27FC236}">
                    <a16:creationId xmlns:a16="http://schemas.microsoft.com/office/drawing/2014/main" id="{ABAFF6BB-E448-46D0-9F00-697BDC700031}"/>
                  </a:ext>
                </a:extLst>
              </p:cNvPr>
              <p:cNvSpPr/>
              <p:nvPr/>
            </p:nvSpPr>
            <p:spPr>
              <a:xfrm>
                <a:off x="8178201" y="1025796"/>
                <a:ext cx="900000" cy="91571"/>
              </a:xfrm>
              <a:prstGeom prst="roundRect">
                <a:avLst>
                  <a:gd name="adj" fmla="val 0"/>
                </a:avLst>
              </a:prstGeom>
              <a:grpFill/>
              <a:ln w="6350">
                <a:solidFill>
                  <a:schemeClr val="tx1"/>
                </a:solidFill>
              </a:ln>
              <a:effectLst/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lIns="0" tIns="0" rIns="0" bIns="0" spcCol="36000" rtlCol="0" anchor="ctr" anchorCtr="1">
                <a:normAutofit/>
              </a:bodyPr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pl-PL" sz="600" baseline="0" dirty="0">
                    <a:solidFill>
                      <a:schemeClr val="bg1"/>
                    </a:solidFill>
                  </a:rPr>
                  <a:t>Dział Organizacyjno-Prawny</a:t>
                </a:r>
              </a:p>
            </p:txBody>
          </p:sp>
          <p:sp>
            <p:nvSpPr>
              <p:cNvPr id="2273" name="Prostokąt: zaokrąglone rogi 2272">
                <a:extLst>
                  <a:ext uri="{FF2B5EF4-FFF2-40B4-BE49-F238E27FC236}">
                    <a16:creationId xmlns:a16="http://schemas.microsoft.com/office/drawing/2014/main" id="{0B99CB0C-486B-4DBA-9614-829217924287}"/>
                  </a:ext>
                </a:extLst>
              </p:cNvPr>
              <p:cNvSpPr/>
              <p:nvPr/>
            </p:nvSpPr>
            <p:spPr>
              <a:xfrm>
                <a:off x="8247379" y="1151592"/>
                <a:ext cx="895310" cy="91571"/>
              </a:xfrm>
              <a:prstGeom prst="roundRect">
                <a:avLst>
                  <a:gd name="adj" fmla="val 0"/>
                </a:avLst>
              </a:prstGeom>
              <a:grpFill/>
              <a:ln w="6350">
                <a:solidFill>
                  <a:schemeClr val="tx1"/>
                </a:solidFill>
              </a:ln>
              <a:effectLst/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lIns="0" tIns="0" rIns="0" bIns="0" spcCol="36000" rtlCol="0" anchor="ctr" anchorCtr="1">
                <a:normAutofit/>
              </a:bodyPr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pl-PL" sz="600">
                    <a:solidFill>
                      <a:schemeClr val="bg1"/>
                    </a:solidFill>
                  </a:rPr>
                  <a:t>Sekretariat i Kancelaria</a:t>
                </a:r>
                <a:endParaRPr lang="pl-PL" sz="600" baseline="0">
                  <a:solidFill>
                    <a:schemeClr val="bg1"/>
                  </a:solidFill>
                </a:endParaRPr>
              </a:p>
            </p:txBody>
          </p:sp>
          <p:sp>
            <p:nvSpPr>
              <p:cNvPr id="2274" name="Prostokąt: zaokrąglone rogi 2273">
                <a:extLst>
                  <a:ext uri="{FF2B5EF4-FFF2-40B4-BE49-F238E27FC236}">
                    <a16:creationId xmlns:a16="http://schemas.microsoft.com/office/drawing/2014/main" id="{6D7485D7-A402-44E1-B39E-32B0BEB843F4}"/>
                  </a:ext>
                </a:extLst>
              </p:cNvPr>
              <p:cNvSpPr/>
              <p:nvPr/>
            </p:nvSpPr>
            <p:spPr>
              <a:xfrm>
                <a:off x="8247379" y="1277388"/>
                <a:ext cx="895310" cy="91571"/>
              </a:xfrm>
              <a:prstGeom prst="roundRect">
                <a:avLst>
                  <a:gd name="adj" fmla="val 0"/>
                </a:avLst>
              </a:prstGeom>
              <a:grpFill/>
              <a:ln w="6350">
                <a:solidFill>
                  <a:schemeClr val="tx1"/>
                </a:solidFill>
              </a:ln>
              <a:effectLst/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lIns="0" tIns="0" rIns="0" bIns="0" spcCol="36000" rtlCol="0" anchor="ctr" anchorCtr="1">
                <a:normAutofit/>
              </a:bodyPr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pl-PL" sz="600">
                    <a:solidFill>
                      <a:schemeClr val="bg1"/>
                    </a:solidFill>
                  </a:rPr>
                  <a:t>Rzecznik Prasowy</a:t>
                </a:r>
                <a:endParaRPr lang="pl-PL" sz="600" baseline="0">
                  <a:solidFill>
                    <a:schemeClr val="bg1"/>
                  </a:solidFill>
                </a:endParaRPr>
              </a:p>
            </p:txBody>
          </p:sp>
          <p:sp>
            <p:nvSpPr>
              <p:cNvPr id="2275" name="Prostokąt: zaokrąglone rogi 2274">
                <a:extLst>
                  <a:ext uri="{FF2B5EF4-FFF2-40B4-BE49-F238E27FC236}">
                    <a16:creationId xmlns:a16="http://schemas.microsoft.com/office/drawing/2014/main" id="{6BACC4DC-0110-4B4B-B3C9-37DB1BDD9B7F}"/>
                  </a:ext>
                </a:extLst>
              </p:cNvPr>
              <p:cNvSpPr/>
              <p:nvPr/>
            </p:nvSpPr>
            <p:spPr>
              <a:xfrm>
                <a:off x="8247379" y="1403184"/>
                <a:ext cx="895310" cy="91571"/>
              </a:xfrm>
              <a:prstGeom prst="roundRect">
                <a:avLst>
                  <a:gd name="adj" fmla="val 0"/>
                </a:avLst>
              </a:prstGeom>
              <a:grpFill/>
              <a:ln w="6350">
                <a:solidFill>
                  <a:schemeClr val="tx1"/>
                </a:solidFill>
              </a:ln>
              <a:effectLst/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lIns="0" tIns="0" rIns="0" bIns="0" spcCol="36000" rtlCol="0" anchor="ctr" anchorCtr="1">
                <a:normAutofit/>
              </a:bodyPr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pl-PL" sz="600" dirty="0">
                    <a:solidFill>
                      <a:schemeClr val="bg1"/>
                    </a:solidFill>
                  </a:rPr>
                  <a:t>Audytor Wewnętrzny</a:t>
                </a:r>
                <a:endParaRPr lang="pl-PL" sz="600" baseline="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2276" name="Prostokąt: zaokrąglone rogi 2275">
                <a:extLst>
                  <a:ext uri="{FF2B5EF4-FFF2-40B4-BE49-F238E27FC236}">
                    <a16:creationId xmlns:a16="http://schemas.microsoft.com/office/drawing/2014/main" id="{FA20E205-8B5D-489B-8DBE-6F13A1C3AA3A}"/>
                  </a:ext>
                </a:extLst>
              </p:cNvPr>
              <p:cNvSpPr/>
              <p:nvPr/>
            </p:nvSpPr>
            <p:spPr>
              <a:xfrm>
                <a:off x="8247379" y="1528980"/>
                <a:ext cx="895310" cy="91571"/>
              </a:xfrm>
              <a:prstGeom prst="roundRect">
                <a:avLst>
                  <a:gd name="adj" fmla="val 0"/>
                </a:avLst>
              </a:prstGeom>
              <a:grpFill/>
              <a:ln w="6350">
                <a:solidFill>
                  <a:schemeClr val="tx1"/>
                </a:solidFill>
              </a:ln>
              <a:effectLst/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lIns="0" tIns="0" rIns="0" bIns="0" spcCol="36000" rtlCol="0" anchor="ctr" anchorCtr="1">
                <a:normAutofit/>
              </a:bodyPr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pl-PL" sz="600">
                    <a:solidFill>
                      <a:schemeClr val="bg1"/>
                    </a:solidFill>
                  </a:rPr>
                  <a:t>Archiwum</a:t>
                </a:r>
                <a:endParaRPr lang="pl-PL" sz="600" baseline="0">
                  <a:solidFill>
                    <a:schemeClr val="bg1"/>
                  </a:solidFill>
                </a:endParaRPr>
              </a:p>
            </p:txBody>
          </p:sp>
          <p:sp>
            <p:nvSpPr>
              <p:cNvPr id="2278" name="Prostokąt: zaokrąglone rogi 2277">
                <a:extLst>
                  <a:ext uri="{FF2B5EF4-FFF2-40B4-BE49-F238E27FC236}">
                    <a16:creationId xmlns:a16="http://schemas.microsoft.com/office/drawing/2014/main" id="{22D7A95A-3293-491F-96FC-948DA01B2CDE}"/>
                  </a:ext>
                </a:extLst>
              </p:cNvPr>
              <p:cNvSpPr/>
              <p:nvPr/>
            </p:nvSpPr>
            <p:spPr>
              <a:xfrm>
                <a:off x="8178201" y="1654776"/>
                <a:ext cx="900000" cy="219770"/>
              </a:xfrm>
              <a:prstGeom prst="roundRect">
                <a:avLst>
                  <a:gd name="adj" fmla="val 0"/>
                </a:avLst>
              </a:prstGeom>
              <a:grpFill/>
              <a:ln w="6350">
                <a:solidFill>
                  <a:schemeClr val="tx1"/>
                </a:solidFill>
              </a:ln>
              <a:effectLst/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lIns="0" tIns="0" rIns="0" bIns="0" spcCol="36000" rtlCol="0" anchor="ctr" anchorCtr="1">
                <a:normAutofit/>
              </a:bodyPr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pl-PL" sz="600" baseline="0" dirty="0">
                    <a:solidFill>
                      <a:schemeClr val="bg1"/>
                    </a:solidFill>
                  </a:rPr>
                  <a:t>Dział Zamówień Publicznych</a:t>
                </a:r>
              </a:p>
            </p:txBody>
          </p:sp>
          <p:sp>
            <p:nvSpPr>
              <p:cNvPr id="2302" name="Prostokąt: zaokrąglone rogi 2301">
                <a:extLst>
                  <a:ext uri="{FF2B5EF4-FFF2-40B4-BE49-F238E27FC236}">
                    <a16:creationId xmlns:a16="http://schemas.microsoft.com/office/drawing/2014/main" id="{ACE19F92-A3D0-426E-8DD3-FAE6E81A49AA}"/>
                  </a:ext>
                </a:extLst>
              </p:cNvPr>
              <p:cNvSpPr/>
              <p:nvPr/>
            </p:nvSpPr>
            <p:spPr>
              <a:xfrm>
                <a:off x="8178201" y="1908771"/>
                <a:ext cx="900000" cy="91571"/>
              </a:xfrm>
              <a:prstGeom prst="roundRect">
                <a:avLst>
                  <a:gd name="adj" fmla="val 0"/>
                </a:avLst>
              </a:prstGeom>
              <a:grpFill/>
              <a:ln w="6350">
                <a:solidFill>
                  <a:schemeClr val="tx1"/>
                </a:solidFill>
              </a:ln>
              <a:effectLst/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lIns="0" tIns="0" rIns="0" bIns="0" spcCol="36000" rtlCol="0" anchor="ctr" anchorCtr="1">
                <a:normAutofit/>
              </a:bodyPr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pl-PL" sz="600">
                    <a:solidFill>
                      <a:schemeClr val="bg1"/>
                    </a:solidFill>
                  </a:rPr>
                  <a:t>Dział Kadr</a:t>
                </a:r>
                <a:endParaRPr lang="pl-PL" sz="600" baseline="0">
                  <a:solidFill>
                    <a:schemeClr val="bg1"/>
                  </a:solidFill>
                </a:endParaRPr>
              </a:p>
            </p:txBody>
          </p:sp>
          <p:sp>
            <p:nvSpPr>
              <p:cNvPr id="2303" name="Prostokąt: zaokrąglone rogi 2302">
                <a:extLst>
                  <a:ext uri="{FF2B5EF4-FFF2-40B4-BE49-F238E27FC236}">
                    <a16:creationId xmlns:a16="http://schemas.microsoft.com/office/drawing/2014/main" id="{E4F7C02B-9BFD-465B-8F56-827B37832BB5}"/>
                  </a:ext>
                </a:extLst>
              </p:cNvPr>
              <p:cNvSpPr/>
              <p:nvPr/>
            </p:nvSpPr>
            <p:spPr>
              <a:xfrm>
                <a:off x="8178201" y="2034567"/>
                <a:ext cx="900000" cy="293027"/>
              </a:xfrm>
              <a:prstGeom prst="roundRect">
                <a:avLst>
                  <a:gd name="adj" fmla="val 0"/>
                </a:avLst>
              </a:prstGeom>
              <a:grpFill/>
              <a:ln w="6350">
                <a:solidFill>
                  <a:schemeClr val="tx1"/>
                </a:solidFill>
              </a:ln>
              <a:effectLst/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lIns="0" tIns="0" rIns="0" bIns="0" spcCol="36000" rtlCol="0" anchor="ctr" anchorCtr="1">
                <a:normAutofit/>
              </a:bodyPr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pl-PL" sz="600" baseline="0">
                    <a:solidFill>
                      <a:schemeClr val="bg1"/>
                    </a:solidFill>
                  </a:rPr>
                  <a:t>Samodzielne stanowisko ds. Bezpeiczeńśtwo i Higieny Pracy</a:t>
                </a:r>
              </a:p>
            </p:txBody>
          </p:sp>
          <p:sp>
            <p:nvSpPr>
              <p:cNvPr id="2304" name="Prostokąt: zaokrąglone rogi 2303">
                <a:extLst>
                  <a:ext uri="{FF2B5EF4-FFF2-40B4-BE49-F238E27FC236}">
                    <a16:creationId xmlns:a16="http://schemas.microsoft.com/office/drawing/2014/main" id="{CAA4A68C-DE29-4417-8F1E-E39806616F1F}"/>
                  </a:ext>
                </a:extLst>
              </p:cNvPr>
              <p:cNvSpPr/>
              <p:nvPr/>
            </p:nvSpPr>
            <p:spPr>
              <a:xfrm>
                <a:off x="8178201" y="2615814"/>
                <a:ext cx="900000" cy="219770"/>
              </a:xfrm>
              <a:prstGeom prst="roundRect">
                <a:avLst>
                  <a:gd name="adj" fmla="val 0"/>
                </a:avLst>
              </a:prstGeom>
              <a:grpFill/>
              <a:ln w="6350">
                <a:solidFill>
                  <a:schemeClr val="tx1"/>
                </a:solidFill>
              </a:ln>
              <a:effectLst/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lIns="0" tIns="0" rIns="0" bIns="0" spcCol="36000" rtlCol="0" anchor="ctr" anchorCtr="1">
                <a:normAutofit/>
              </a:bodyPr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pl-PL" sz="600" baseline="0" dirty="0">
                    <a:solidFill>
                      <a:schemeClr val="bg1"/>
                    </a:solidFill>
                  </a:rPr>
                  <a:t>Samodzielne stanowisko ds. P-</a:t>
                </a:r>
                <a:r>
                  <a:rPr lang="pl-PL" sz="600" baseline="0" dirty="0" err="1">
                    <a:solidFill>
                      <a:schemeClr val="bg1"/>
                    </a:solidFill>
                  </a:rPr>
                  <a:t>Poż</a:t>
                </a:r>
                <a:r>
                  <a:rPr lang="pl-PL" sz="600" baseline="0" dirty="0">
                    <a:solidFill>
                      <a:schemeClr val="bg1"/>
                    </a:solidFill>
                  </a:rPr>
                  <a:t>.</a:t>
                </a:r>
              </a:p>
            </p:txBody>
          </p:sp>
          <p:sp>
            <p:nvSpPr>
              <p:cNvPr id="2305" name="Prostokąt: zaokrąglone rogi 2304">
                <a:extLst>
                  <a:ext uri="{FF2B5EF4-FFF2-40B4-BE49-F238E27FC236}">
                    <a16:creationId xmlns:a16="http://schemas.microsoft.com/office/drawing/2014/main" id="{E7C6B41E-250C-4F22-9591-AA39A13A6747}"/>
                  </a:ext>
                </a:extLst>
              </p:cNvPr>
              <p:cNvSpPr/>
              <p:nvPr/>
            </p:nvSpPr>
            <p:spPr>
              <a:xfrm>
                <a:off x="8178201" y="2361819"/>
                <a:ext cx="900000" cy="219770"/>
              </a:xfrm>
              <a:prstGeom prst="roundRect">
                <a:avLst>
                  <a:gd name="adj" fmla="val 0"/>
                </a:avLst>
              </a:prstGeom>
              <a:grpFill/>
              <a:ln w="6350">
                <a:solidFill>
                  <a:schemeClr val="tx1"/>
                </a:solidFill>
              </a:ln>
              <a:effectLst/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lIns="0" tIns="0" rIns="0" bIns="0" spcCol="36000" rtlCol="0" anchor="ctr" anchorCtr="1">
                <a:normAutofit/>
              </a:bodyPr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pl-PL" sz="600" baseline="0">
                    <a:solidFill>
                      <a:schemeClr val="bg1"/>
                    </a:solidFill>
                  </a:rPr>
                  <a:t>Samodzielne stanowisko ds. Obrony Cywilnej</a:t>
                </a:r>
              </a:p>
            </p:txBody>
          </p:sp>
          <p:sp>
            <p:nvSpPr>
              <p:cNvPr id="2306" name="Prostokąt: zaokrąglone rogi 2305">
                <a:extLst>
                  <a:ext uri="{FF2B5EF4-FFF2-40B4-BE49-F238E27FC236}">
                    <a16:creationId xmlns:a16="http://schemas.microsoft.com/office/drawing/2014/main" id="{BEC24BF0-E460-401E-9827-DB9FA9F32132}"/>
                  </a:ext>
                </a:extLst>
              </p:cNvPr>
              <p:cNvSpPr/>
              <p:nvPr/>
            </p:nvSpPr>
            <p:spPr>
              <a:xfrm>
                <a:off x="8178201" y="2869809"/>
                <a:ext cx="900000" cy="219770"/>
              </a:xfrm>
              <a:prstGeom prst="roundRect">
                <a:avLst>
                  <a:gd name="adj" fmla="val 0"/>
                </a:avLst>
              </a:prstGeom>
              <a:grpFill/>
              <a:ln w="6350">
                <a:solidFill>
                  <a:schemeClr val="tx1"/>
                </a:solidFill>
              </a:ln>
              <a:effectLst/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lIns="0" tIns="0" rIns="0" bIns="0" spcCol="36000" rtlCol="0" anchor="ctr" anchorCtr="1">
                <a:normAutofit/>
              </a:bodyPr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pl-PL" sz="600" baseline="0">
                    <a:solidFill>
                      <a:schemeClr val="bg1"/>
                    </a:solidFill>
                  </a:rPr>
                  <a:t>Pełnomocnik ds. Ochrony Informacji Niejawnych</a:t>
                </a:r>
              </a:p>
            </p:txBody>
          </p:sp>
          <p:sp>
            <p:nvSpPr>
              <p:cNvPr id="2307" name="Prostokąt: zaokrąglone rogi 2306">
                <a:extLst>
                  <a:ext uri="{FF2B5EF4-FFF2-40B4-BE49-F238E27FC236}">
                    <a16:creationId xmlns:a16="http://schemas.microsoft.com/office/drawing/2014/main" id="{C0BD43B9-9AA8-4A59-BA24-21BE97BDFF55}"/>
                  </a:ext>
                </a:extLst>
              </p:cNvPr>
              <p:cNvSpPr/>
              <p:nvPr/>
            </p:nvSpPr>
            <p:spPr>
              <a:xfrm>
                <a:off x="8178201" y="3123807"/>
                <a:ext cx="900000" cy="219770"/>
              </a:xfrm>
              <a:prstGeom prst="roundRect">
                <a:avLst>
                  <a:gd name="adj" fmla="val 0"/>
                </a:avLst>
              </a:prstGeom>
              <a:grpFill/>
              <a:ln w="6350">
                <a:solidFill>
                  <a:schemeClr val="tx1"/>
                </a:solidFill>
              </a:ln>
              <a:effectLst/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lIns="0" tIns="0" rIns="0" bIns="0" spcCol="36000" rtlCol="0" anchor="ctr" anchorCtr="1">
                <a:normAutofit/>
              </a:bodyPr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pl-PL" sz="600" baseline="0">
                    <a:solidFill>
                      <a:schemeClr val="bg1"/>
                    </a:solidFill>
                  </a:rPr>
                  <a:t>Inspektor Ochrony Danych</a:t>
                </a:r>
              </a:p>
            </p:txBody>
          </p:sp>
        </p:grpSp>
        <p:cxnSp>
          <p:nvCxnSpPr>
            <p:cNvPr id="2260" name="Łącznik prosty 2259">
              <a:extLst>
                <a:ext uri="{FF2B5EF4-FFF2-40B4-BE49-F238E27FC236}">
                  <a16:creationId xmlns:a16="http://schemas.microsoft.com/office/drawing/2014/main" id="{21DF5327-953E-B74E-BA1C-96212C76B945}"/>
                </a:ext>
              </a:extLst>
            </p:cNvPr>
            <p:cNvCxnSpPr>
              <a:cxnSpLocks/>
              <a:stCxn id="2272" idx="1"/>
              <a:endCxn id="2273" idx="1"/>
            </p:cNvCxnSpPr>
            <p:nvPr/>
          </p:nvCxnSpPr>
          <p:spPr>
            <a:xfrm rot="10800000" flipH="1" flipV="1">
              <a:off x="8178201" y="1071582"/>
              <a:ext cx="69178" cy="125796"/>
            </a:xfrm>
            <a:prstGeom prst="bentConnector3">
              <a:avLst>
                <a:gd name="adj1" fmla="val 0"/>
              </a:avLst>
            </a:prstGeom>
            <a:grpFill/>
            <a:ln w="6350">
              <a:headEnd type="oval" w="sm" len="sm"/>
              <a:tailEnd type="arrow" w="sm" len="sm"/>
            </a:ln>
            <a:effec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265" name="Łącznik prosty 2259">
              <a:extLst>
                <a:ext uri="{FF2B5EF4-FFF2-40B4-BE49-F238E27FC236}">
                  <a16:creationId xmlns:a16="http://schemas.microsoft.com/office/drawing/2014/main" id="{0D32663F-5608-9265-50E4-04999522CB69}"/>
                </a:ext>
              </a:extLst>
            </p:cNvPr>
            <p:cNvCxnSpPr>
              <a:cxnSpLocks/>
              <a:stCxn id="2272" idx="1"/>
              <a:endCxn id="2274" idx="1"/>
            </p:cNvCxnSpPr>
            <p:nvPr/>
          </p:nvCxnSpPr>
          <p:spPr>
            <a:xfrm rot="10800000" flipH="1" flipV="1">
              <a:off x="8178201" y="1071582"/>
              <a:ext cx="69178" cy="251592"/>
            </a:xfrm>
            <a:prstGeom prst="bentConnector3">
              <a:avLst>
                <a:gd name="adj1" fmla="val 0"/>
              </a:avLst>
            </a:prstGeom>
            <a:grpFill/>
            <a:ln w="6350">
              <a:headEnd type="oval" w="sm" len="sm"/>
              <a:tailEnd type="arrow" w="sm" len="sm"/>
            </a:ln>
            <a:effec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285" name="Łącznik prosty 2259">
              <a:extLst>
                <a:ext uri="{FF2B5EF4-FFF2-40B4-BE49-F238E27FC236}">
                  <a16:creationId xmlns:a16="http://schemas.microsoft.com/office/drawing/2014/main" id="{5F525158-66C2-651A-B296-D7F6BCD51D87}"/>
                </a:ext>
              </a:extLst>
            </p:cNvPr>
            <p:cNvCxnSpPr>
              <a:cxnSpLocks/>
              <a:stCxn id="2272" idx="1"/>
              <a:endCxn id="2275" idx="1"/>
            </p:cNvCxnSpPr>
            <p:nvPr/>
          </p:nvCxnSpPr>
          <p:spPr>
            <a:xfrm rot="10800000" flipH="1" flipV="1">
              <a:off x="8178201" y="1071582"/>
              <a:ext cx="69178" cy="377388"/>
            </a:xfrm>
            <a:prstGeom prst="bentConnector3">
              <a:avLst>
                <a:gd name="adj1" fmla="val 0"/>
              </a:avLst>
            </a:prstGeom>
            <a:grpFill/>
            <a:ln w="6350">
              <a:headEnd type="oval" w="sm" len="sm"/>
              <a:tailEnd type="arrow" w="sm" len="sm"/>
            </a:ln>
            <a:effec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297" name="Łącznik prosty 2259">
              <a:extLst>
                <a:ext uri="{FF2B5EF4-FFF2-40B4-BE49-F238E27FC236}">
                  <a16:creationId xmlns:a16="http://schemas.microsoft.com/office/drawing/2014/main" id="{B7ED06B8-6A0B-87B1-A869-34A257BAF85A}"/>
                </a:ext>
              </a:extLst>
            </p:cNvPr>
            <p:cNvCxnSpPr>
              <a:cxnSpLocks/>
              <a:stCxn id="2272" idx="1"/>
              <a:endCxn id="2276" idx="1"/>
            </p:cNvCxnSpPr>
            <p:nvPr/>
          </p:nvCxnSpPr>
          <p:spPr>
            <a:xfrm rot="10800000" flipH="1" flipV="1">
              <a:off x="8178201" y="1071582"/>
              <a:ext cx="69178" cy="503184"/>
            </a:xfrm>
            <a:prstGeom prst="bentConnector3">
              <a:avLst>
                <a:gd name="adj1" fmla="val 0"/>
              </a:avLst>
            </a:prstGeom>
            <a:grpFill/>
            <a:ln w="6350">
              <a:headEnd type="oval" w="sm" len="sm"/>
              <a:tailEnd type="arrow" w="sm" len="sm"/>
            </a:ln>
            <a:effec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038" name="Prostokąt: zaokrąglone rogi 2037">
            <a:extLst>
              <a:ext uri="{FF2B5EF4-FFF2-40B4-BE49-F238E27FC236}">
                <a16:creationId xmlns:a16="http://schemas.microsoft.com/office/drawing/2014/main" id="{AB031BBD-CA19-4D7D-A49B-CA26ED10F2BF}"/>
              </a:ext>
            </a:extLst>
          </p:cNvPr>
          <p:cNvSpPr/>
          <p:nvPr/>
        </p:nvSpPr>
        <p:spPr>
          <a:xfrm>
            <a:off x="9576000" y="900609"/>
            <a:ext cx="921764" cy="166974"/>
          </a:xfrm>
          <a:prstGeom prst="roundRect">
            <a:avLst>
              <a:gd name="adj" fmla="val 0"/>
            </a:avLst>
          </a:prstGeom>
          <a:solidFill>
            <a:schemeClr val="accent2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600" dirty="0">
                <a:solidFill>
                  <a:schemeClr val="bg2"/>
                </a:solidFill>
              </a:rPr>
              <a:t>Główny Księgowy</a:t>
            </a:r>
            <a:endParaRPr lang="pl-PL" sz="600" baseline="0" dirty="0">
              <a:solidFill>
                <a:schemeClr val="bg2"/>
              </a:solidFill>
            </a:endParaRPr>
          </a:p>
        </p:txBody>
      </p:sp>
      <p:sp>
        <p:nvSpPr>
          <p:cNvPr id="2039" name="Prostokąt: zaokrąglone rogi 2038">
            <a:extLst>
              <a:ext uri="{FF2B5EF4-FFF2-40B4-BE49-F238E27FC236}">
                <a16:creationId xmlns:a16="http://schemas.microsoft.com/office/drawing/2014/main" id="{E7D267DE-5765-49BF-B0EB-1ECD4869D236}"/>
              </a:ext>
            </a:extLst>
          </p:cNvPr>
          <p:cNvSpPr/>
          <p:nvPr/>
        </p:nvSpPr>
        <p:spPr>
          <a:xfrm>
            <a:off x="9648000" y="1089631"/>
            <a:ext cx="896576" cy="160283"/>
          </a:xfrm>
          <a:prstGeom prst="roundRect">
            <a:avLst>
              <a:gd name="adj" fmla="val 0"/>
            </a:avLst>
          </a:prstGeom>
          <a:solidFill>
            <a:schemeClr val="accent2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600" dirty="0">
                <a:solidFill>
                  <a:schemeClr val="bg2"/>
                </a:solidFill>
              </a:rPr>
              <a:t>Dział Finansowo-Księgowy</a:t>
            </a:r>
            <a:endParaRPr lang="pl-PL" sz="600" baseline="0" dirty="0">
              <a:solidFill>
                <a:schemeClr val="bg2"/>
              </a:solidFill>
            </a:endParaRPr>
          </a:p>
        </p:txBody>
      </p:sp>
      <p:sp>
        <p:nvSpPr>
          <p:cNvPr id="2040" name="Prostokąt: zaokrąglone rogi 2039">
            <a:extLst>
              <a:ext uri="{FF2B5EF4-FFF2-40B4-BE49-F238E27FC236}">
                <a16:creationId xmlns:a16="http://schemas.microsoft.com/office/drawing/2014/main" id="{ACF29EDB-D3CB-4606-92D7-B0007AD73D85}"/>
              </a:ext>
            </a:extLst>
          </p:cNvPr>
          <p:cNvSpPr/>
          <p:nvPr/>
        </p:nvSpPr>
        <p:spPr>
          <a:xfrm>
            <a:off x="9684000" y="1349985"/>
            <a:ext cx="896576" cy="141612"/>
          </a:xfrm>
          <a:prstGeom prst="roundRect">
            <a:avLst>
              <a:gd name="adj" fmla="val 0"/>
            </a:avLst>
          </a:prstGeom>
          <a:solidFill>
            <a:schemeClr val="accent2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600" dirty="0">
                <a:solidFill>
                  <a:schemeClr val="bg2"/>
                </a:solidFill>
              </a:rPr>
              <a:t>Sekcja Rachunkowości</a:t>
            </a:r>
            <a:endParaRPr lang="pl-PL" sz="600" baseline="0" dirty="0">
              <a:solidFill>
                <a:schemeClr val="bg2"/>
              </a:solidFill>
            </a:endParaRPr>
          </a:p>
        </p:txBody>
      </p:sp>
      <p:sp>
        <p:nvSpPr>
          <p:cNvPr id="2269" name="Prostokąt: zaokrąglone rogi 2268">
            <a:extLst>
              <a:ext uri="{FF2B5EF4-FFF2-40B4-BE49-F238E27FC236}">
                <a16:creationId xmlns:a16="http://schemas.microsoft.com/office/drawing/2014/main" id="{1E5F9CB1-F424-49FC-8FD4-85B62351D02C}"/>
              </a:ext>
            </a:extLst>
          </p:cNvPr>
          <p:cNvSpPr/>
          <p:nvPr/>
        </p:nvSpPr>
        <p:spPr>
          <a:xfrm>
            <a:off x="9684000" y="1513645"/>
            <a:ext cx="896576" cy="178283"/>
          </a:xfrm>
          <a:prstGeom prst="roundRect">
            <a:avLst>
              <a:gd name="adj" fmla="val 0"/>
            </a:avLst>
          </a:prstGeom>
          <a:solidFill>
            <a:schemeClr val="accent2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>
            <a:normAutofit lnSpcReduction="10000"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600" dirty="0">
                <a:solidFill>
                  <a:schemeClr val="bg2"/>
                </a:solidFill>
              </a:rPr>
              <a:t>Sekcja Rachunku Kosztów i Controllingu</a:t>
            </a:r>
            <a:endParaRPr lang="pl-PL" sz="600" baseline="0" dirty="0">
              <a:solidFill>
                <a:schemeClr val="bg2"/>
              </a:solidFill>
            </a:endParaRPr>
          </a:p>
        </p:txBody>
      </p:sp>
      <p:sp>
        <p:nvSpPr>
          <p:cNvPr id="2270" name="Prostokąt: zaokrąglone rogi 2269">
            <a:extLst>
              <a:ext uri="{FF2B5EF4-FFF2-40B4-BE49-F238E27FC236}">
                <a16:creationId xmlns:a16="http://schemas.microsoft.com/office/drawing/2014/main" id="{06BF430A-B42B-4422-A2BA-AE6961B13A1E}"/>
              </a:ext>
            </a:extLst>
          </p:cNvPr>
          <p:cNvSpPr/>
          <p:nvPr/>
        </p:nvSpPr>
        <p:spPr>
          <a:xfrm>
            <a:off x="9624392" y="1944915"/>
            <a:ext cx="856836" cy="162397"/>
          </a:xfrm>
          <a:prstGeom prst="roundRect">
            <a:avLst>
              <a:gd name="adj" fmla="val 0"/>
            </a:avLst>
          </a:prstGeom>
          <a:solidFill>
            <a:schemeClr val="accent2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600">
                <a:solidFill>
                  <a:schemeClr val="bg2"/>
                </a:solidFill>
              </a:rPr>
              <a:t>Dział</a:t>
            </a:r>
            <a:r>
              <a:rPr lang="pl-PL" sz="600" baseline="0">
                <a:solidFill>
                  <a:schemeClr val="bg2"/>
                </a:solidFill>
              </a:rPr>
              <a:t> Płac</a:t>
            </a:r>
          </a:p>
        </p:txBody>
      </p:sp>
      <p:sp>
        <p:nvSpPr>
          <p:cNvPr id="2271" name="Prostokąt: zaokrąglone rogi 2270">
            <a:extLst>
              <a:ext uri="{FF2B5EF4-FFF2-40B4-BE49-F238E27FC236}">
                <a16:creationId xmlns:a16="http://schemas.microsoft.com/office/drawing/2014/main" id="{5C1AEE94-D548-4B32-81FF-D6D0AF189828}"/>
              </a:ext>
            </a:extLst>
          </p:cNvPr>
          <p:cNvSpPr/>
          <p:nvPr/>
        </p:nvSpPr>
        <p:spPr>
          <a:xfrm>
            <a:off x="9684000" y="1713976"/>
            <a:ext cx="896576" cy="208891"/>
          </a:xfrm>
          <a:prstGeom prst="roundRect">
            <a:avLst>
              <a:gd name="adj" fmla="val 0"/>
            </a:avLst>
          </a:prstGeom>
          <a:solidFill>
            <a:schemeClr val="accent2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600" dirty="0">
                <a:solidFill>
                  <a:schemeClr val="bg2"/>
                </a:solidFill>
              </a:rPr>
              <a:t>Sekcja Zarządzania Zasobami majątkowymi</a:t>
            </a:r>
            <a:endParaRPr lang="pl-PL" sz="600" baseline="0" dirty="0">
              <a:solidFill>
                <a:schemeClr val="bg2"/>
              </a:solidFill>
            </a:endParaRPr>
          </a:p>
        </p:txBody>
      </p:sp>
      <p:sp>
        <p:nvSpPr>
          <p:cNvPr id="2293" name="Prostokąt: zaokrąglone rogi 2292">
            <a:extLst>
              <a:ext uri="{FF2B5EF4-FFF2-40B4-BE49-F238E27FC236}">
                <a16:creationId xmlns:a16="http://schemas.microsoft.com/office/drawing/2014/main" id="{76A92004-C254-4A2A-A60B-5177C17C5F6C}"/>
              </a:ext>
            </a:extLst>
          </p:cNvPr>
          <p:cNvSpPr/>
          <p:nvPr/>
        </p:nvSpPr>
        <p:spPr>
          <a:xfrm>
            <a:off x="9624392" y="2129360"/>
            <a:ext cx="850340" cy="203487"/>
          </a:xfrm>
          <a:prstGeom prst="roundRect">
            <a:avLst>
              <a:gd name="adj" fmla="val 0"/>
            </a:avLst>
          </a:prstGeom>
          <a:solidFill>
            <a:schemeClr val="accent2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600" dirty="0">
                <a:solidFill>
                  <a:schemeClr val="bg2"/>
                </a:solidFill>
              </a:rPr>
              <a:t>Dział Rozliczeń</a:t>
            </a:r>
            <a:r>
              <a:rPr lang="pl-PL" sz="600" baseline="0" dirty="0">
                <a:solidFill>
                  <a:schemeClr val="bg2"/>
                </a:solidFill>
              </a:rPr>
              <a:t> i Analiz</a:t>
            </a:r>
          </a:p>
        </p:txBody>
      </p:sp>
      <p:sp>
        <p:nvSpPr>
          <p:cNvPr id="2294" name="Prostokąt: zaokrąglone rogi 2293">
            <a:extLst>
              <a:ext uri="{FF2B5EF4-FFF2-40B4-BE49-F238E27FC236}">
                <a16:creationId xmlns:a16="http://schemas.microsoft.com/office/drawing/2014/main" id="{30B59319-304A-4A6E-9F44-CACEE31A3F34}"/>
              </a:ext>
            </a:extLst>
          </p:cNvPr>
          <p:cNvSpPr/>
          <p:nvPr/>
        </p:nvSpPr>
        <p:spPr>
          <a:xfrm>
            <a:off x="9624392" y="2354895"/>
            <a:ext cx="850340" cy="282017"/>
          </a:xfrm>
          <a:prstGeom prst="roundRect">
            <a:avLst>
              <a:gd name="adj" fmla="val 5399"/>
            </a:avLst>
          </a:prstGeom>
          <a:solidFill>
            <a:schemeClr val="accent2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600" dirty="0">
                <a:solidFill>
                  <a:schemeClr val="bg2"/>
                </a:solidFill>
              </a:rPr>
              <a:t>Dział Rozwoju i Rozliczeń Projektów</a:t>
            </a:r>
            <a:endParaRPr lang="pl-PL" sz="600" baseline="0" dirty="0">
              <a:solidFill>
                <a:schemeClr val="bg2"/>
              </a:solidFill>
            </a:endParaRPr>
          </a:p>
        </p:txBody>
      </p:sp>
      <p:grpSp>
        <p:nvGrpSpPr>
          <p:cNvPr id="2357" name="Grupa 2356">
            <a:extLst>
              <a:ext uri="{FF2B5EF4-FFF2-40B4-BE49-F238E27FC236}">
                <a16:creationId xmlns:a16="http://schemas.microsoft.com/office/drawing/2014/main" id="{2250A06F-4E98-44C6-9F65-F99D0AF6D9DC}"/>
              </a:ext>
            </a:extLst>
          </p:cNvPr>
          <p:cNvGrpSpPr/>
          <p:nvPr/>
        </p:nvGrpSpPr>
        <p:grpSpPr>
          <a:xfrm>
            <a:off x="11026166" y="900000"/>
            <a:ext cx="990441" cy="1917787"/>
            <a:chOff x="11026166" y="900000"/>
            <a:chExt cx="990441" cy="1917787"/>
          </a:xfrm>
          <a:solidFill>
            <a:schemeClr val="accent4"/>
          </a:solidFill>
        </p:grpSpPr>
        <p:sp>
          <p:nvSpPr>
            <p:cNvPr id="2035" name="Prostokąt: zaokrąglone rogi 2034">
              <a:extLst>
                <a:ext uri="{FF2B5EF4-FFF2-40B4-BE49-F238E27FC236}">
                  <a16:creationId xmlns:a16="http://schemas.microsoft.com/office/drawing/2014/main" id="{B2CC8799-855C-4BFC-BC4E-DB7B8518B416}"/>
                </a:ext>
              </a:extLst>
            </p:cNvPr>
            <p:cNvSpPr/>
            <p:nvPr/>
          </p:nvSpPr>
          <p:spPr>
            <a:xfrm>
              <a:off x="11026167" y="900000"/>
              <a:ext cx="892607" cy="91571"/>
            </a:xfrm>
            <a:prstGeom prst="roundRect">
              <a:avLst>
                <a:gd name="adj" fmla="val 0"/>
              </a:avLst>
            </a:prstGeom>
            <a:grpFill/>
            <a:ln w="6350"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lIns="0" tIns="0" rIns="0" bIns="0" rtlCol="0" anchor="ctr">
              <a:norm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l-PL" sz="600">
                  <a:solidFill>
                    <a:schemeClr val="tx1"/>
                  </a:solidFill>
                </a:rPr>
                <a:t>Dział Inwestycji</a:t>
              </a:r>
              <a:endParaRPr lang="pl-PL" sz="600" baseline="0">
                <a:solidFill>
                  <a:schemeClr val="tx1"/>
                </a:solidFill>
              </a:endParaRPr>
            </a:p>
          </p:txBody>
        </p:sp>
        <p:sp>
          <p:nvSpPr>
            <p:cNvPr id="2037" name="Prostokąt: zaokrąglone rogi 2036">
              <a:extLst>
                <a:ext uri="{FF2B5EF4-FFF2-40B4-BE49-F238E27FC236}">
                  <a16:creationId xmlns:a16="http://schemas.microsoft.com/office/drawing/2014/main" id="{40FE1969-01F3-4619-BA4E-B6B0D1F2D4E4}"/>
                </a:ext>
              </a:extLst>
            </p:cNvPr>
            <p:cNvSpPr/>
            <p:nvPr/>
          </p:nvSpPr>
          <p:spPr>
            <a:xfrm>
              <a:off x="11026167" y="1017587"/>
              <a:ext cx="892607" cy="91571"/>
            </a:xfrm>
            <a:prstGeom prst="roundRect">
              <a:avLst>
                <a:gd name="adj" fmla="val 0"/>
              </a:avLst>
            </a:prstGeom>
            <a:grpFill/>
            <a:ln w="6350"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lIns="0" tIns="0" rIns="0" bIns="0" rtlCol="0" anchor="ctr">
              <a:norm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l-PL" sz="600">
                  <a:solidFill>
                    <a:schemeClr val="tx1"/>
                  </a:solidFill>
                </a:rPr>
                <a:t>Dział Techniczny</a:t>
              </a:r>
            </a:p>
          </p:txBody>
        </p:sp>
        <p:sp>
          <p:nvSpPr>
            <p:cNvPr id="2279" name="Prostokąt: zaokrąglone rogi 2278">
              <a:extLst>
                <a:ext uri="{FF2B5EF4-FFF2-40B4-BE49-F238E27FC236}">
                  <a16:creationId xmlns:a16="http://schemas.microsoft.com/office/drawing/2014/main" id="{D3E88950-366E-4926-B855-B36DA7FDDEFD}"/>
                </a:ext>
              </a:extLst>
            </p:cNvPr>
            <p:cNvSpPr/>
            <p:nvPr/>
          </p:nvSpPr>
          <p:spPr>
            <a:xfrm>
              <a:off x="11124000" y="1141813"/>
              <a:ext cx="892607" cy="91571"/>
            </a:xfrm>
            <a:prstGeom prst="roundRect">
              <a:avLst>
                <a:gd name="adj" fmla="val 0"/>
              </a:avLst>
            </a:prstGeom>
            <a:grpFill/>
            <a:ln w="6350"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lIns="0" tIns="0" rIns="0" bIns="0" rtlCol="0" anchor="ctr">
              <a:norm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l-PL" sz="600">
                  <a:solidFill>
                    <a:schemeClr val="tx1"/>
                  </a:solidFill>
                </a:rPr>
                <a:t>Sekcja Elektryczna</a:t>
              </a:r>
            </a:p>
          </p:txBody>
        </p:sp>
        <p:sp>
          <p:nvSpPr>
            <p:cNvPr id="2280" name="Prostokąt: zaokrąglone rogi 2279">
              <a:extLst>
                <a:ext uri="{FF2B5EF4-FFF2-40B4-BE49-F238E27FC236}">
                  <a16:creationId xmlns:a16="http://schemas.microsoft.com/office/drawing/2014/main" id="{1EA3470E-4C77-492A-8100-5D4F57DB8ABD}"/>
                </a:ext>
              </a:extLst>
            </p:cNvPr>
            <p:cNvSpPr/>
            <p:nvPr/>
          </p:nvSpPr>
          <p:spPr>
            <a:xfrm>
              <a:off x="11124000" y="1261741"/>
              <a:ext cx="892607" cy="91571"/>
            </a:xfrm>
            <a:prstGeom prst="roundRect">
              <a:avLst>
                <a:gd name="adj" fmla="val 0"/>
              </a:avLst>
            </a:prstGeom>
            <a:grpFill/>
            <a:ln w="6350"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lIns="0" tIns="0" rIns="0" bIns="0" rtlCol="0" anchor="ctr">
              <a:norm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l-PL" sz="600">
                  <a:solidFill>
                    <a:schemeClr val="tx1"/>
                  </a:solidFill>
                </a:rPr>
                <a:t>Sekcja Automatyki</a:t>
              </a:r>
            </a:p>
          </p:txBody>
        </p:sp>
        <p:sp>
          <p:nvSpPr>
            <p:cNvPr id="2281" name="Prostokąt: zaokrąglone rogi 2280">
              <a:extLst>
                <a:ext uri="{FF2B5EF4-FFF2-40B4-BE49-F238E27FC236}">
                  <a16:creationId xmlns:a16="http://schemas.microsoft.com/office/drawing/2014/main" id="{637274B5-E338-43D0-A394-6FCA09B172A0}"/>
                </a:ext>
              </a:extLst>
            </p:cNvPr>
            <p:cNvSpPr/>
            <p:nvPr/>
          </p:nvSpPr>
          <p:spPr>
            <a:xfrm>
              <a:off x="11124000" y="1381671"/>
              <a:ext cx="892607" cy="91571"/>
            </a:xfrm>
            <a:prstGeom prst="roundRect">
              <a:avLst>
                <a:gd name="adj" fmla="val 0"/>
              </a:avLst>
            </a:prstGeom>
            <a:grpFill/>
            <a:ln w="6350"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lIns="0" tIns="0" rIns="0" bIns="0" rtlCol="0" anchor="ctr">
              <a:norm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l-PL" sz="600">
                  <a:solidFill>
                    <a:schemeClr val="tx1"/>
                  </a:solidFill>
                </a:rPr>
                <a:t>Sekcja Sanitarna</a:t>
              </a:r>
            </a:p>
          </p:txBody>
        </p:sp>
        <p:sp>
          <p:nvSpPr>
            <p:cNvPr id="2282" name="Prostokąt: zaokrąglone rogi 2281">
              <a:extLst>
                <a:ext uri="{FF2B5EF4-FFF2-40B4-BE49-F238E27FC236}">
                  <a16:creationId xmlns:a16="http://schemas.microsoft.com/office/drawing/2014/main" id="{89867748-241D-4895-94E8-3461F974520F}"/>
                </a:ext>
              </a:extLst>
            </p:cNvPr>
            <p:cNvSpPr/>
            <p:nvPr/>
          </p:nvSpPr>
          <p:spPr>
            <a:xfrm>
              <a:off x="11124000" y="1499177"/>
              <a:ext cx="892607" cy="91571"/>
            </a:xfrm>
            <a:prstGeom prst="roundRect">
              <a:avLst>
                <a:gd name="adj" fmla="val 0"/>
              </a:avLst>
            </a:prstGeom>
            <a:grpFill/>
            <a:ln w="6350"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lIns="0" tIns="0" rIns="0" bIns="0" rtlCol="0" anchor="ctr">
              <a:norm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l-PL" sz="600">
                  <a:solidFill>
                    <a:schemeClr val="tx1"/>
                  </a:solidFill>
                </a:rPr>
                <a:t>Sekcja Budowlana</a:t>
              </a:r>
            </a:p>
          </p:txBody>
        </p:sp>
        <p:sp>
          <p:nvSpPr>
            <p:cNvPr id="2283" name="Prostokąt: zaokrąglone rogi 2282">
              <a:extLst>
                <a:ext uri="{FF2B5EF4-FFF2-40B4-BE49-F238E27FC236}">
                  <a16:creationId xmlns:a16="http://schemas.microsoft.com/office/drawing/2014/main" id="{02EFFF11-7724-4386-9B37-96377F50AA02}"/>
                </a:ext>
              </a:extLst>
            </p:cNvPr>
            <p:cNvSpPr/>
            <p:nvPr/>
          </p:nvSpPr>
          <p:spPr>
            <a:xfrm>
              <a:off x="11124000" y="1616078"/>
              <a:ext cx="892607" cy="91571"/>
            </a:xfrm>
            <a:prstGeom prst="roundRect">
              <a:avLst>
                <a:gd name="adj" fmla="val 0"/>
              </a:avLst>
            </a:prstGeom>
            <a:grpFill/>
            <a:ln w="6350"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lIns="0" tIns="0" rIns="0" bIns="0" rtlCol="0" anchor="ctr">
              <a:norm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l-PL" sz="600">
                  <a:solidFill>
                    <a:schemeClr val="tx1"/>
                  </a:solidFill>
                </a:rPr>
                <a:t>Spalarnia</a:t>
              </a:r>
            </a:p>
          </p:txBody>
        </p:sp>
        <p:sp>
          <p:nvSpPr>
            <p:cNvPr id="2284" name="Prostokąt: zaokrąglone rogi 2283">
              <a:extLst>
                <a:ext uri="{FF2B5EF4-FFF2-40B4-BE49-F238E27FC236}">
                  <a16:creationId xmlns:a16="http://schemas.microsoft.com/office/drawing/2014/main" id="{5BD7B636-3400-44CF-A35B-D806F618782E}"/>
                </a:ext>
              </a:extLst>
            </p:cNvPr>
            <p:cNvSpPr/>
            <p:nvPr/>
          </p:nvSpPr>
          <p:spPr>
            <a:xfrm>
              <a:off x="11026167" y="1734082"/>
              <a:ext cx="892607" cy="91571"/>
            </a:xfrm>
            <a:prstGeom prst="roundRect">
              <a:avLst>
                <a:gd name="adj" fmla="val 0"/>
              </a:avLst>
            </a:prstGeom>
            <a:grpFill/>
            <a:ln w="6350"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lIns="0" tIns="0" rIns="0" bIns="0" rtlCol="0" anchor="ctr">
              <a:norm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l-PL" sz="600">
                  <a:solidFill>
                    <a:schemeClr val="tx1"/>
                  </a:solidFill>
                </a:rPr>
                <a:t>Dział Informatyki</a:t>
              </a:r>
              <a:endParaRPr lang="pl-PL" sz="600" baseline="0">
                <a:solidFill>
                  <a:schemeClr val="tx1"/>
                </a:solidFill>
              </a:endParaRPr>
            </a:p>
          </p:txBody>
        </p:sp>
        <p:sp>
          <p:nvSpPr>
            <p:cNvPr id="2287" name="Prostokąt: zaokrąglone rogi 2286">
              <a:extLst>
                <a:ext uri="{FF2B5EF4-FFF2-40B4-BE49-F238E27FC236}">
                  <a16:creationId xmlns:a16="http://schemas.microsoft.com/office/drawing/2014/main" id="{649645DC-FA05-40E9-A558-71FE56FFB875}"/>
                </a:ext>
              </a:extLst>
            </p:cNvPr>
            <p:cNvSpPr/>
            <p:nvPr/>
          </p:nvSpPr>
          <p:spPr>
            <a:xfrm>
              <a:off x="11026167" y="1858247"/>
              <a:ext cx="892607" cy="91571"/>
            </a:xfrm>
            <a:prstGeom prst="roundRect">
              <a:avLst>
                <a:gd name="adj" fmla="val 0"/>
              </a:avLst>
            </a:prstGeom>
            <a:solidFill>
              <a:schemeClr val="accent4"/>
            </a:solidFill>
            <a:ln w="6350"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lIns="0" tIns="0" rIns="0" bIns="0" rtlCol="0" anchor="ctr">
              <a:norm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l-PL" sz="600" dirty="0">
                  <a:solidFill>
                    <a:schemeClr val="tx1"/>
                  </a:solidFill>
                </a:rPr>
                <a:t>Dział Administracyjny</a:t>
              </a:r>
              <a:endParaRPr lang="pl-PL" sz="600" baseline="0" dirty="0">
                <a:solidFill>
                  <a:schemeClr val="tx1"/>
                </a:solidFill>
              </a:endParaRPr>
            </a:p>
          </p:txBody>
        </p:sp>
        <p:sp>
          <p:nvSpPr>
            <p:cNvPr id="2288" name="Prostokąt: zaokrąglone rogi 2287">
              <a:extLst>
                <a:ext uri="{FF2B5EF4-FFF2-40B4-BE49-F238E27FC236}">
                  <a16:creationId xmlns:a16="http://schemas.microsoft.com/office/drawing/2014/main" id="{EDF5C6E3-1C7D-4512-8DAC-5CF863C1F72E}"/>
                </a:ext>
              </a:extLst>
            </p:cNvPr>
            <p:cNvSpPr/>
            <p:nvPr/>
          </p:nvSpPr>
          <p:spPr>
            <a:xfrm>
              <a:off x="11124000" y="1981584"/>
              <a:ext cx="892607" cy="219770"/>
            </a:xfrm>
            <a:prstGeom prst="roundRect">
              <a:avLst>
                <a:gd name="adj" fmla="val 0"/>
              </a:avLst>
            </a:prstGeom>
            <a:solidFill>
              <a:schemeClr val="accent4"/>
            </a:solidFill>
            <a:ln w="6350"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lIns="0" tIns="0" rIns="0" bIns="0" rtlCol="0" anchor="ctr">
              <a:norm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l-PL" sz="600">
                  <a:solidFill>
                    <a:schemeClr val="tx1"/>
                  </a:solidFill>
                </a:rPr>
                <a:t>Sekcja Zaopatrzenia z Magazynami</a:t>
              </a:r>
            </a:p>
          </p:txBody>
        </p:sp>
        <p:sp>
          <p:nvSpPr>
            <p:cNvPr id="2289" name="Prostokąt: zaokrąglone rogi 2288">
              <a:extLst>
                <a:ext uri="{FF2B5EF4-FFF2-40B4-BE49-F238E27FC236}">
                  <a16:creationId xmlns:a16="http://schemas.microsoft.com/office/drawing/2014/main" id="{A0A8AE9E-EE58-4F4C-9378-DEFFB2CF2104}"/>
                </a:ext>
              </a:extLst>
            </p:cNvPr>
            <p:cNvSpPr/>
            <p:nvPr/>
          </p:nvSpPr>
          <p:spPr>
            <a:xfrm>
              <a:off x="11124000" y="2232568"/>
              <a:ext cx="892607" cy="91571"/>
            </a:xfrm>
            <a:prstGeom prst="roundRect">
              <a:avLst>
                <a:gd name="adj" fmla="val 0"/>
              </a:avLst>
            </a:prstGeom>
            <a:grpFill/>
            <a:ln w="6350"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lIns="0" tIns="0" rIns="0" bIns="0" rtlCol="0" anchor="ctr">
              <a:norm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l-PL" sz="600">
                  <a:solidFill>
                    <a:schemeClr val="tx1"/>
                  </a:solidFill>
                </a:rPr>
                <a:t>Pralna i Szwalnia</a:t>
              </a:r>
            </a:p>
          </p:txBody>
        </p:sp>
        <p:sp>
          <p:nvSpPr>
            <p:cNvPr id="2290" name="Prostokąt: zaokrąglone rogi 2289">
              <a:extLst>
                <a:ext uri="{FF2B5EF4-FFF2-40B4-BE49-F238E27FC236}">
                  <a16:creationId xmlns:a16="http://schemas.microsoft.com/office/drawing/2014/main" id="{23629B3A-DD40-45B9-BE88-3CA7A467A654}"/>
                </a:ext>
              </a:extLst>
            </p:cNvPr>
            <p:cNvSpPr/>
            <p:nvPr/>
          </p:nvSpPr>
          <p:spPr>
            <a:xfrm>
              <a:off x="11124000" y="2355526"/>
              <a:ext cx="892607" cy="219770"/>
            </a:xfrm>
            <a:prstGeom prst="roundRect">
              <a:avLst>
                <a:gd name="adj" fmla="val 0"/>
              </a:avLst>
            </a:prstGeom>
            <a:grpFill/>
            <a:ln w="6350"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lIns="0" tIns="0" rIns="0" bIns="0" rtlCol="0" anchor="ctr">
              <a:norm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l-PL" sz="600">
                  <a:solidFill>
                    <a:schemeClr val="tx1"/>
                  </a:solidFill>
                </a:rPr>
                <a:t>Sekcja do Spraw Aparatury Medycznej</a:t>
              </a:r>
            </a:p>
          </p:txBody>
        </p:sp>
        <p:sp>
          <p:nvSpPr>
            <p:cNvPr id="2291" name="Prostokąt: zaokrąglone rogi 2290">
              <a:extLst>
                <a:ext uri="{FF2B5EF4-FFF2-40B4-BE49-F238E27FC236}">
                  <a16:creationId xmlns:a16="http://schemas.microsoft.com/office/drawing/2014/main" id="{3A75CD62-6508-4010-8C57-E304036E943E}"/>
                </a:ext>
              </a:extLst>
            </p:cNvPr>
            <p:cNvSpPr/>
            <p:nvPr/>
          </p:nvSpPr>
          <p:spPr>
            <a:xfrm>
              <a:off x="11124000" y="2607113"/>
              <a:ext cx="892607" cy="91571"/>
            </a:xfrm>
            <a:prstGeom prst="roundRect">
              <a:avLst>
                <a:gd name="adj" fmla="val 0"/>
              </a:avLst>
            </a:prstGeom>
            <a:grpFill/>
            <a:ln w="6350"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lIns="0" tIns="0" rIns="0" bIns="0" rtlCol="0" anchor="ctr">
              <a:norm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l-PL" sz="600">
                  <a:solidFill>
                    <a:schemeClr val="tx1"/>
                  </a:solidFill>
                </a:rPr>
                <a:t>Sekcja Żywienia</a:t>
              </a:r>
            </a:p>
          </p:txBody>
        </p:sp>
        <p:sp>
          <p:nvSpPr>
            <p:cNvPr id="2292" name="Prostokąt: zaokrąglone rogi 2291">
              <a:extLst>
                <a:ext uri="{FF2B5EF4-FFF2-40B4-BE49-F238E27FC236}">
                  <a16:creationId xmlns:a16="http://schemas.microsoft.com/office/drawing/2014/main" id="{B86CAD77-91EB-4484-965A-AC64DBA92CEE}"/>
                </a:ext>
              </a:extLst>
            </p:cNvPr>
            <p:cNvSpPr/>
            <p:nvPr/>
          </p:nvSpPr>
          <p:spPr>
            <a:xfrm>
              <a:off x="11124000" y="2726216"/>
              <a:ext cx="892607" cy="91571"/>
            </a:xfrm>
            <a:prstGeom prst="roundRect">
              <a:avLst>
                <a:gd name="adj" fmla="val 0"/>
              </a:avLst>
            </a:prstGeom>
            <a:grpFill/>
            <a:ln w="6350"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lIns="0" tIns="0" rIns="0" bIns="0" rtlCol="0" anchor="ctr">
              <a:norm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l-PL" sz="600">
                  <a:solidFill>
                    <a:schemeClr val="tx1"/>
                  </a:solidFill>
                </a:rPr>
                <a:t>Sekcja Transportu</a:t>
              </a:r>
            </a:p>
          </p:txBody>
        </p:sp>
        <p:cxnSp>
          <p:nvCxnSpPr>
            <p:cNvPr id="2332" name="Łącznik prosty 2259">
              <a:extLst>
                <a:ext uri="{FF2B5EF4-FFF2-40B4-BE49-F238E27FC236}">
                  <a16:creationId xmlns:a16="http://schemas.microsoft.com/office/drawing/2014/main" id="{32DC7683-B10C-DBA5-8937-8F6A6D5F33D1}"/>
                </a:ext>
              </a:extLst>
            </p:cNvPr>
            <p:cNvCxnSpPr>
              <a:cxnSpLocks/>
              <a:stCxn id="2037" idx="1"/>
              <a:endCxn id="2279" idx="1"/>
            </p:cNvCxnSpPr>
            <p:nvPr/>
          </p:nvCxnSpPr>
          <p:spPr>
            <a:xfrm rot="10800000" flipH="1" flipV="1">
              <a:off x="11026166" y="1063373"/>
              <a:ext cx="97833" cy="124226"/>
            </a:xfrm>
            <a:prstGeom prst="bentConnector3">
              <a:avLst>
                <a:gd name="adj1" fmla="val -73019"/>
              </a:avLst>
            </a:prstGeom>
            <a:grpFill/>
            <a:ln w="6350">
              <a:headEnd type="oval" w="sm" len="sm"/>
              <a:tailEnd type="arrow" w="sm" len="sm"/>
            </a:ln>
            <a:effec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336" name="Łącznik prosty 2259">
              <a:extLst>
                <a:ext uri="{FF2B5EF4-FFF2-40B4-BE49-F238E27FC236}">
                  <a16:creationId xmlns:a16="http://schemas.microsoft.com/office/drawing/2014/main" id="{E3ED86A3-9AB1-097E-C5D3-1DA4BFE02F6C}"/>
                </a:ext>
              </a:extLst>
            </p:cNvPr>
            <p:cNvCxnSpPr>
              <a:cxnSpLocks/>
              <a:stCxn id="2037" idx="1"/>
              <a:endCxn id="2280" idx="1"/>
            </p:cNvCxnSpPr>
            <p:nvPr/>
          </p:nvCxnSpPr>
          <p:spPr>
            <a:xfrm rot="10800000" flipH="1" flipV="1">
              <a:off x="11026166" y="1063373"/>
              <a:ext cx="97833" cy="244154"/>
            </a:xfrm>
            <a:prstGeom prst="bentConnector3">
              <a:avLst>
                <a:gd name="adj1" fmla="val -73020"/>
              </a:avLst>
            </a:prstGeom>
            <a:grpFill/>
            <a:ln w="6350">
              <a:headEnd type="oval" w="sm" len="sm"/>
              <a:tailEnd type="arrow" w="sm" len="sm"/>
            </a:ln>
            <a:effec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344" name="Łącznik prosty 2259">
              <a:extLst>
                <a:ext uri="{FF2B5EF4-FFF2-40B4-BE49-F238E27FC236}">
                  <a16:creationId xmlns:a16="http://schemas.microsoft.com/office/drawing/2014/main" id="{B5E5DE26-F47F-3563-078B-425BF5E4D148}"/>
                </a:ext>
              </a:extLst>
            </p:cNvPr>
            <p:cNvCxnSpPr>
              <a:cxnSpLocks/>
              <a:stCxn id="2037" idx="1"/>
              <a:endCxn id="2281" idx="1"/>
            </p:cNvCxnSpPr>
            <p:nvPr/>
          </p:nvCxnSpPr>
          <p:spPr>
            <a:xfrm rot="10800000" flipH="1" flipV="1">
              <a:off x="11026166" y="1063373"/>
              <a:ext cx="97833" cy="364084"/>
            </a:xfrm>
            <a:prstGeom prst="bentConnector3">
              <a:avLst>
                <a:gd name="adj1" fmla="val -73019"/>
              </a:avLst>
            </a:prstGeom>
            <a:grpFill/>
            <a:ln w="6350">
              <a:headEnd type="oval" w="sm" len="sm"/>
              <a:tailEnd type="arrow" w="sm" len="sm"/>
            </a:ln>
            <a:effec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348" name="Łącznik prosty 2259">
              <a:extLst>
                <a:ext uri="{FF2B5EF4-FFF2-40B4-BE49-F238E27FC236}">
                  <a16:creationId xmlns:a16="http://schemas.microsoft.com/office/drawing/2014/main" id="{CE113E20-7E0E-9E13-D27F-1EF861862D4E}"/>
                </a:ext>
              </a:extLst>
            </p:cNvPr>
            <p:cNvCxnSpPr>
              <a:cxnSpLocks/>
              <a:stCxn id="2037" idx="1"/>
              <a:endCxn id="2282" idx="1"/>
            </p:cNvCxnSpPr>
            <p:nvPr/>
          </p:nvCxnSpPr>
          <p:spPr>
            <a:xfrm rot="10800000" flipH="1" flipV="1">
              <a:off x="11026166" y="1063373"/>
              <a:ext cx="97833" cy="481590"/>
            </a:xfrm>
            <a:prstGeom prst="bentConnector3">
              <a:avLst>
                <a:gd name="adj1" fmla="val -73020"/>
              </a:avLst>
            </a:prstGeom>
            <a:grpFill/>
            <a:ln w="6350">
              <a:headEnd type="oval" w="sm" len="sm"/>
              <a:tailEnd type="arrow" w="sm" len="sm"/>
            </a:ln>
            <a:effec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352" name="Łącznik prosty 2259">
              <a:extLst>
                <a:ext uri="{FF2B5EF4-FFF2-40B4-BE49-F238E27FC236}">
                  <a16:creationId xmlns:a16="http://schemas.microsoft.com/office/drawing/2014/main" id="{B20DD350-CC95-FA16-2920-FBF7D66C8A9E}"/>
                </a:ext>
              </a:extLst>
            </p:cNvPr>
            <p:cNvCxnSpPr>
              <a:cxnSpLocks/>
              <a:stCxn id="2037" idx="1"/>
              <a:endCxn id="2283" idx="1"/>
            </p:cNvCxnSpPr>
            <p:nvPr/>
          </p:nvCxnSpPr>
          <p:spPr>
            <a:xfrm rot="10800000" flipH="1" flipV="1">
              <a:off x="11026166" y="1063372"/>
              <a:ext cx="97833" cy="598491"/>
            </a:xfrm>
            <a:prstGeom prst="bentConnector3">
              <a:avLst>
                <a:gd name="adj1" fmla="val -73019"/>
              </a:avLst>
            </a:prstGeom>
            <a:grpFill/>
            <a:ln w="6350">
              <a:headEnd type="oval" w="sm" len="sm"/>
              <a:tailEnd type="arrow" w="sm" len="sm"/>
            </a:ln>
            <a:effec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5" name="Łącznik prosty ze strzałką 4">
            <a:extLst>
              <a:ext uri="{FF2B5EF4-FFF2-40B4-BE49-F238E27FC236}">
                <a16:creationId xmlns:a16="http://schemas.microsoft.com/office/drawing/2014/main" id="{57F61699-E230-AD23-BA5A-C66FB908ED8C}"/>
              </a:ext>
            </a:extLst>
          </p:cNvPr>
          <p:cNvCxnSpPr>
            <a:cxnSpLocks/>
            <a:stCxn id="2025" idx="3"/>
            <a:endCxn id="2029" idx="1"/>
          </p:cNvCxnSpPr>
          <p:nvPr/>
        </p:nvCxnSpPr>
        <p:spPr>
          <a:xfrm>
            <a:off x="7394877" y="368648"/>
            <a:ext cx="363013" cy="1353"/>
          </a:xfrm>
          <a:prstGeom prst="straightConnector1">
            <a:avLst/>
          </a:prstGeom>
          <a:ln w="12700">
            <a:solidFill>
              <a:schemeClr val="tx1"/>
            </a:solidFill>
            <a:headEnd w="sm" len="sm"/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Łącznik prosty ze strzałką 7">
            <a:extLst>
              <a:ext uri="{FF2B5EF4-FFF2-40B4-BE49-F238E27FC236}">
                <a16:creationId xmlns:a16="http://schemas.microsoft.com/office/drawing/2014/main" id="{25CE353A-26EC-2427-8A2A-A2BF10B9D26C}"/>
              </a:ext>
            </a:extLst>
          </p:cNvPr>
          <p:cNvCxnSpPr>
            <a:cxnSpLocks/>
            <a:stCxn id="2025" idx="1"/>
            <a:endCxn id="2027" idx="3"/>
          </p:cNvCxnSpPr>
          <p:nvPr/>
        </p:nvCxnSpPr>
        <p:spPr>
          <a:xfrm flipH="1">
            <a:off x="5951864" y="368648"/>
            <a:ext cx="363013" cy="3762"/>
          </a:xfrm>
          <a:prstGeom prst="straightConnector1">
            <a:avLst/>
          </a:prstGeom>
          <a:ln w="12700">
            <a:solidFill>
              <a:schemeClr val="tx1"/>
            </a:solidFill>
            <a:headEnd w="sm" len="sm"/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Łącznik: łamany 30">
            <a:extLst>
              <a:ext uri="{FF2B5EF4-FFF2-40B4-BE49-F238E27FC236}">
                <a16:creationId xmlns:a16="http://schemas.microsoft.com/office/drawing/2014/main" id="{03F25A2D-B645-B2FE-168C-B2E7D73E2E99}"/>
              </a:ext>
            </a:extLst>
          </p:cNvPr>
          <p:cNvCxnSpPr>
            <a:cxnSpLocks/>
            <a:stCxn id="2031" idx="1"/>
            <a:endCxn id="16" idx="1"/>
          </p:cNvCxnSpPr>
          <p:nvPr/>
        </p:nvCxnSpPr>
        <p:spPr>
          <a:xfrm rot="10800000" flipH="1" flipV="1">
            <a:off x="10874932" y="647999"/>
            <a:ext cx="33068" cy="1182905"/>
          </a:xfrm>
          <a:prstGeom prst="bentConnector3">
            <a:avLst>
              <a:gd name="adj1" fmla="val -244835"/>
            </a:avLst>
          </a:prstGeom>
          <a:ln w="12700">
            <a:solidFill>
              <a:schemeClr val="tx1"/>
            </a:solidFill>
            <a:headEnd type="oval" w="sm" len="sm"/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Łącznik: łamany 36">
            <a:extLst>
              <a:ext uri="{FF2B5EF4-FFF2-40B4-BE49-F238E27FC236}">
                <a16:creationId xmlns:a16="http://schemas.microsoft.com/office/drawing/2014/main" id="{79F924A9-A0FD-4550-EDF3-768CDAC76314}"/>
              </a:ext>
            </a:extLst>
          </p:cNvPr>
          <p:cNvCxnSpPr>
            <a:cxnSpLocks/>
            <a:stCxn id="2058" idx="1"/>
            <a:endCxn id="3" idx="1"/>
          </p:cNvCxnSpPr>
          <p:nvPr/>
        </p:nvCxnSpPr>
        <p:spPr>
          <a:xfrm rot="10800000" flipV="1">
            <a:off x="93005" y="647999"/>
            <a:ext cx="7048" cy="951809"/>
          </a:xfrm>
          <a:prstGeom prst="bentConnector3">
            <a:avLst>
              <a:gd name="adj1" fmla="val 971907"/>
            </a:avLst>
          </a:prstGeom>
          <a:ln w="12700">
            <a:solidFill>
              <a:schemeClr val="tx1"/>
            </a:solidFill>
            <a:headEnd type="oval" w="sm" len="sm"/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Łącznik: łamany 45">
            <a:extLst>
              <a:ext uri="{FF2B5EF4-FFF2-40B4-BE49-F238E27FC236}">
                <a16:creationId xmlns:a16="http://schemas.microsoft.com/office/drawing/2014/main" id="{896FACF0-3299-AE8E-2865-0CF93A9B9548}"/>
              </a:ext>
            </a:extLst>
          </p:cNvPr>
          <p:cNvCxnSpPr>
            <a:cxnSpLocks/>
            <a:stCxn id="2169" idx="3"/>
            <a:endCxn id="2170" idx="1"/>
          </p:cNvCxnSpPr>
          <p:nvPr/>
        </p:nvCxnSpPr>
        <p:spPr>
          <a:xfrm flipV="1">
            <a:off x="6768000" y="3268961"/>
            <a:ext cx="180000" cy="65874"/>
          </a:xfrm>
          <a:prstGeom prst="bentConnector3">
            <a:avLst>
              <a:gd name="adj1" fmla="val 50000"/>
            </a:avLst>
          </a:prstGeom>
          <a:ln w="6350">
            <a:headEnd type="oval" w="sm" len="sm"/>
            <a:tailEnd type="stealth" w="sm" len="sm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" name="Łącznik: łamany 48">
            <a:extLst>
              <a:ext uri="{FF2B5EF4-FFF2-40B4-BE49-F238E27FC236}">
                <a16:creationId xmlns:a16="http://schemas.microsoft.com/office/drawing/2014/main" id="{777BE22D-F5E6-4DF3-6A2B-992504500C9E}"/>
              </a:ext>
            </a:extLst>
          </p:cNvPr>
          <p:cNvCxnSpPr>
            <a:cxnSpLocks/>
            <a:stCxn id="2189" idx="3"/>
            <a:endCxn id="2190" idx="1"/>
          </p:cNvCxnSpPr>
          <p:nvPr/>
        </p:nvCxnSpPr>
        <p:spPr>
          <a:xfrm>
            <a:off x="6768000" y="2144418"/>
            <a:ext cx="180000" cy="5686"/>
          </a:xfrm>
          <a:prstGeom prst="bentConnector3">
            <a:avLst>
              <a:gd name="adj1" fmla="val 50000"/>
            </a:avLst>
          </a:prstGeom>
          <a:ln w="6350">
            <a:headEnd type="oval" w="sm" len="sm"/>
            <a:tailEnd type="stealth" w="sm" len="sm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Prostokąt: zaokrąglone rogi 5">
            <a:extLst>
              <a:ext uri="{FF2B5EF4-FFF2-40B4-BE49-F238E27FC236}">
                <a16:creationId xmlns:a16="http://schemas.microsoft.com/office/drawing/2014/main" id="{2A5EFC52-3321-EAEB-EAD6-ACB477ACF816}"/>
              </a:ext>
            </a:extLst>
          </p:cNvPr>
          <p:cNvSpPr/>
          <p:nvPr/>
        </p:nvSpPr>
        <p:spPr>
          <a:xfrm>
            <a:off x="4862442" y="5367525"/>
            <a:ext cx="900000" cy="144000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600" dirty="0"/>
              <a:t>Poradnia Neonatologiczna</a:t>
            </a:r>
          </a:p>
        </p:txBody>
      </p:sp>
      <p:cxnSp>
        <p:nvCxnSpPr>
          <p:cNvPr id="9" name="Łącznik: łamany 8">
            <a:extLst>
              <a:ext uri="{FF2B5EF4-FFF2-40B4-BE49-F238E27FC236}">
                <a16:creationId xmlns:a16="http://schemas.microsoft.com/office/drawing/2014/main" id="{B18C62E7-6D29-B119-A7D3-35DECBEE4D11}"/>
              </a:ext>
            </a:extLst>
          </p:cNvPr>
          <p:cNvCxnSpPr>
            <a:cxnSpLocks/>
            <a:stCxn id="2192" idx="3"/>
            <a:endCxn id="6" idx="1"/>
          </p:cNvCxnSpPr>
          <p:nvPr/>
        </p:nvCxnSpPr>
        <p:spPr>
          <a:xfrm flipV="1">
            <a:off x="4668100" y="5439525"/>
            <a:ext cx="194342" cy="74624"/>
          </a:xfrm>
          <a:prstGeom prst="bentConnector3">
            <a:avLst>
              <a:gd name="adj1" fmla="val 50000"/>
            </a:avLst>
          </a:prstGeom>
          <a:ln w="6350">
            <a:headEnd type="oval" w="sm" len="sm"/>
            <a:tailEnd type="stealth" w="sm" len="sm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62" name="Prostokąt: zaokrąglone rogi 2061">
            <a:extLst>
              <a:ext uri="{FF2B5EF4-FFF2-40B4-BE49-F238E27FC236}">
                <a16:creationId xmlns:a16="http://schemas.microsoft.com/office/drawing/2014/main" id="{D02FAD87-2EE2-4C82-8268-17C467D77A3C}"/>
              </a:ext>
            </a:extLst>
          </p:cNvPr>
          <p:cNvSpPr/>
          <p:nvPr/>
        </p:nvSpPr>
        <p:spPr>
          <a:xfrm>
            <a:off x="5868000" y="4215797"/>
            <a:ext cx="900000" cy="329655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numCol="1" spcCol="0" rtlCol="0" anchor="ctr">
            <a:norm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600"/>
              <a:t>Centralna Sterylizatornia </a:t>
            </a:r>
          </a:p>
          <a:p>
            <a:pPr algn="ctr"/>
            <a:r>
              <a:rPr lang="pl-PL" sz="600"/>
              <a:t>i Dezynfektornia</a:t>
            </a:r>
          </a:p>
        </p:txBody>
      </p:sp>
      <p:sp>
        <p:nvSpPr>
          <p:cNvPr id="2169" name="Prostokąt: zaokrąglone rogi 2168">
            <a:extLst>
              <a:ext uri="{FF2B5EF4-FFF2-40B4-BE49-F238E27FC236}">
                <a16:creationId xmlns:a16="http://schemas.microsoft.com/office/drawing/2014/main" id="{7AD05281-BD73-4C50-8846-3FAD0B2B2AA3}"/>
              </a:ext>
            </a:extLst>
          </p:cNvPr>
          <p:cNvSpPr/>
          <p:nvPr/>
        </p:nvSpPr>
        <p:spPr>
          <a:xfrm>
            <a:off x="5868000" y="3226835"/>
            <a:ext cx="900000" cy="216000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600" dirty="0">
                <a:solidFill>
                  <a:schemeClr val="lt1"/>
                </a:solidFill>
                <a:effectLst/>
                <a:latin typeface="+mn-lt"/>
                <a:ea typeface="+mn-ea"/>
                <a:cs typeface="+mn-cs"/>
              </a:rPr>
              <a:t>Zespół Obsługi Poradni Specjalistycznych</a:t>
            </a:r>
            <a:endParaRPr lang="pl-PL" sz="600" dirty="0">
              <a:effectLst/>
            </a:endParaRPr>
          </a:p>
        </p:txBody>
      </p:sp>
      <p:sp>
        <p:nvSpPr>
          <p:cNvPr id="2170" name="Prostokąt: zaokrąglone rogi 2169">
            <a:extLst>
              <a:ext uri="{FF2B5EF4-FFF2-40B4-BE49-F238E27FC236}">
                <a16:creationId xmlns:a16="http://schemas.microsoft.com/office/drawing/2014/main" id="{B5D079C7-98D4-47EF-AD51-E901B23F8094}"/>
              </a:ext>
            </a:extLst>
          </p:cNvPr>
          <p:cNvSpPr/>
          <p:nvPr/>
        </p:nvSpPr>
        <p:spPr>
          <a:xfrm>
            <a:off x="6948000" y="3160961"/>
            <a:ext cx="900000" cy="216000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600" dirty="0">
                <a:solidFill>
                  <a:schemeClr val="lt1"/>
                </a:solidFill>
                <a:effectLst/>
                <a:latin typeface="+mn-lt"/>
                <a:ea typeface="+mn-ea"/>
                <a:cs typeface="+mn-cs"/>
              </a:rPr>
              <a:t>Punkt Pobierania Materiału do Badań</a:t>
            </a:r>
            <a:endParaRPr lang="pl-PL" sz="600" dirty="0">
              <a:effectLst/>
            </a:endParaRPr>
          </a:p>
        </p:txBody>
      </p:sp>
      <p:sp>
        <p:nvSpPr>
          <p:cNvPr id="2171" name="Prostokąt: zaokrąglone rogi 2170">
            <a:extLst>
              <a:ext uri="{FF2B5EF4-FFF2-40B4-BE49-F238E27FC236}">
                <a16:creationId xmlns:a16="http://schemas.microsoft.com/office/drawing/2014/main" id="{1E70927A-D902-4191-A518-CCD4C94C5702}"/>
              </a:ext>
            </a:extLst>
          </p:cNvPr>
          <p:cNvSpPr/>
          <p:nvPr/>
        </p:nvSpPr>
        <p:spPr>
          <a:xfrm>
            <a:off x="5868000" y="3480405"/>
            <a:ext cx="900000" cy="109885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600">
                <a:solidFill>
                  <a:schemeClr val="lt1"/>
                </a:solidFill>
                <a:effectLst/>
                <a:latin typeface="+mn-lt"/>
                <a:ea typeface="+mn-ea"/>
                <a:cs typeface="+mn-cs"/>
              </a:rPr>
              <a:t>Poradnia Medycyny</a:t>
            </a:r>
            <a:r>
              <a:rPr lang="pl-PL" sz="600" baseline="0">
                <a:solidFill>
                  <a:schemeClr val="lt1"/>
                </a:solidFill>
                <a:effectLst/>
                <a:latin typeface="+mn-lt"/>
                <a:ea typeface="+mn-ea"/>
                <a:cs typeface="+mn-cs"/>
              </a:rPr>
              <a:t> Pracy</a:t>
            </a:r>
            <a:endParaRPr lang="pl-PL" sz="600">
              <a:effectLst/>
            </a:endParaRPr>
          </a:p>
        </p:txBody>
      </p:sp>
      <p:sp>
        <p:nvSpPr>
          <p:cNvPr id="2188" name="Prostokąt: zaokrąglone rogi 2187">
            <a:extLst>
              <a:ext uri="{FF2B5EF4-FFF2-40B4-BE49-F238E27FC236}">
                <a16:creationId xmlns:a16="http://schemas.microsoft.com/office/drawing/2014/main" id="{D9426C05-AA1C-46DD-855A-623B846377EB}"/>
              </a:ext>
            </a:extLst>
          </p:cNvPr>
          <p:cNvSpPr/>
          <p:nvPr/>
        </p:nvSpPr>
        <p:spPr>
          <a:xfrm>
            <a:off x="6948000" y="4487745"/>
            <a:ext cx="900000" cy="329655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600" dirty="0"/>
              <a:t>Zakład Diagnostyki Mikrobiologicznej i Immunologii Infekcyjnej</a:t>
            </a:r>
            <a:endParaRPr lang="pl-PL" sz="600" baseline="0" dirty="0"/>
          </a:p>
        </p:txBody>
      </p:sp>
      <p:sp>
        <p:nvSpPr>
          <p:cNvPr id="2214" name="Prostokąt: zaokrąglone rogi 2213">
            <a:extLst>
              <a:ext uri="{FF2B5EF4-FFF2-40B4-BE49-F238E27FC236}">
                <a16:creationId xmlns:a16="http://schemas.microsoft.com/office/drawing/2014/main" id="{D0B04379-8FD6-4540-AC06-A3D74E4E83CD}"/>
              </a:ext>
            </a:extLst>
          </p:cNvPr>
          <p:cNvSpPr/>
          <p:nvPr/>
        </p:nvSpPr>
        <p:spPr>
          <a:xfrm>
            <a:off x="5868000" y="5355042"/>
            <a:ext cx="900000" cy="324000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600" dirty="0"/>
              <a:t>Dział Statystyki Medycznej i Jakości </a:t>
            </a:r>
          </a:p>
        </p:txBody>
      </p:sp>
      <p:sp>
        <p:nvSpPr>
          <p:cNvPr id="2215" name="Prostokąt: zaokrąglone rogi 2214">
            <a:extLst>
              <a:ext uri="{FF2B5EF4-FFF2-40B4-BE49-F238E27FC236}">
                <a16:creationId xmlns:a16="http://schemas.microsoft.com/office/drawing/2014/main" id="{D27CB7C3-73A8-47C9-ABFE-2DD7B24145E2}"/>
              </a:ext>
            </a:extLst>
          </p:cNvPr>
          <p:cNvSpPr/>
          <p:nvPr/>
        </p:nvSpPr>
        <p:spPr>
          <a:xfrm>
            <a:off x="6948000" y="5409230"/>
            <a:ext cx="900000" cy="216000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600" dirty="0"/>
              <a:t>Sekcja Jakości i Warunków Realizacji Umów</a:t>
            </a:r>
          </a:p>
        </p:txBody>
      </p:sp>
      <p:sp>
        <p:nvSpPr>
          <p:cNvPr id="2218" name="Prostokąt: zaokrąglone rogi 2217">
            <a:extLst>
              <a:ext uri="{FF2B5EF4-FFF2-40B4-BE49-F238E27FC236}">
                <a16:creationId xmlns:a16="http://schemas.microsoft.com/office/drawing/2014/main" id="{9B87304B-77E0-47E9-BC70-C79D296CCAFA}"/>
              </a:ext>
            </a:extLst>
          </p:cNvPr>
          <p:cNvSpPr/>
          <p:nvPr/>
        </p:nvSpPr>
        <p:spPr>
          <a:xfrm>
            <a:off x="6948000" y="5260330"/>
            <a:ext cx="900000" cy="109885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600" dirty="0"/>
              <a:t>Dział Statystyki Medycznej</a:t>
            </a:r>
          </a:p>
        </p:txBody>
      </p:sp>
      <p:sp>
        <p:nvSpPr>
          <p:cNvPr id="2221" name="Prostokąt: zaokrąglone rogi 2220">
            <a:extLst>
              <a:ext uri="{FF2B5EF4-FFF2-40B4-BE49-F238E27FC236}">
                <a16:creationId xmlns:a16="http://schemas.microsoft.com/office/drawing/2014/main" id="{C51B8D7D-4DB1-458F-A3E1-8E5147011BDB}"/>
              </a:ext>
            </a:extLst>
          </p:cNvPr>
          <p:cNvSpPr/>
          <p:nvPr/>
        </p:nvSpPr>
        <p:spPr>
          <a:xfrm>
            <a:off x="6948000" y="3748018"/>
            <a:ext cx="900000" cy="109885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600"/>
              <a:t>Konsultanc</a:t>
            </a:r>
            <a:r>
              <a:rPr lang="pl-PL" sz="600" baseline="0"/>
              <a:t>i Medyczni</a:t>
            </a:r>
            <a:endParaRPr lang="pl-PL" sz="600"/>
          </a:p>
        </p:txBody>
      </p:sp>
      <p:sp>
        <p:nvSpPr>
          <p:cNvPr id="2222" name="Prostokąt: zaokrąglone rogi 2221">
            <a:extLst>
              <a:ext uri="{FF2B5EF4-FFF2-40B4-BE49-F238E27FC236}">
                <a16:creationId xmlns:a16="http://schemas.microsoft.com/office/drawing/2014/main" id="{A1FFC4F6-1613-419D-896E-4D36DE7EC827}"/>
              </a:ext>
            </a:extLst>
          </p:cNvPr>
          <p:cNvSpPr/>
          <p:nvPr/>
        </p:nvSpPr>
        <p:spPr>
          <a:xfrm>
            <a:off x="6948000" y="5111430"/>
            <a:ext cx="900000" cy="109885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600"/>
              <a:t>Kapelani</a:t>
            </a:r>
          </a:p>
        </p:txBody>
      </p:sp>
      <p:sp>
        <p:nvSpPr>
          <p:cNvPr id="2224" name="Prostokąt: zaokrąglone rogi 2223">
            <a:extLst>
              <a:ext uri="{FF2B5EF4-FFF2-40B4-BE49-F238E27FC236}">
                <a16:creationId xmlns:a16="http://schemas.microsoft.com/office/drawing/2014/main" id="{4CEA2F3F-7B73-4FBA-9CDF-5A9099B61518}"/>
              </a:ext>
            </a:extLst>
          </p:cNvPr>
          <p:cNvSpPr/>
          <p:nvPr/>
        </p:nvSpPr>
        <p:spPr>
          <a:xfrm>
            <a:off x="5868000" y="3958457"/>
            <a:ext cx="900000" cy="219770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600"/>
              <a:t>Zespół Kontroli Zakażen Szpitalnych</a:t>
            </a:r>
          </a:p>
        </p:txBody>
      </p:sp>
      <p:sp>
        <p:nvSpPr>
          <p:cNvPr id="2225" name="Prostokąt: zaokrąglone rogi 2224">
            <a:extLst>
              <a:ext uri="{FF2B5EF4-FFF2-40B4-BE49-F238E27FC236}">
                <a16:creationId xmlns:a16="http://schemas.microsoft.com/office/drawing/2014/main" id="{85955974-89FB-4CC8-A30E-90102251FBCA}"/>
              </a:ext>
            </a:extLst>
          </p:cNvPr>
          <p:cNvSpPr/>
          <p:nvPr/>
        </p:nvSpPr>
        <p:spPr>
          <a:xfrm>
            <a:off x="6948000" y="2570134"/>
            <a:ext cx="900000" cy="293027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600" dirty="0"/>
              <a:t>Zakład Diagnostyki Biochemicznej</a:t>
            </a:r>
          </a:p>
        </p:txBody>
      </p:sp>
      <p:sp>
        <p:nvSpPr>
          <p:cNvPr id="2226" name="Prostokąt: zaokrąglone rogi 2225">
            <a:extLst>
              <a:ext uri="{FF2B5EF4-FFF2-40B4-BE49-F238E27FC236}">
                <a16:creationId xmlns:a16="http://schemas.microsoft.com/office/drawing/2014/main" id="{92CE4A9A-0BB6-428C-AB7F-8D8B42ACE91E}"/>
              </a:ext>
            </a:extLst>
          </p:cNvPr>
          <p:cNvSpPr/>
          <p:nvPr/>
        </p:nvSpPr>
        <p:spPr>
          <a:xfrm>
            <a:off x="5868000" y="2638898"/>
            <a:ext cx="900000" cy="293027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600" dirty="0"/>
              <a:t>Zakład Diagnostyki Hematologicznej</a:t>
            </a:r>
          </a:p>
        </p:txBody>
      </p:sp>
      <p:sp>
        <p:nvSpPr>
          <p:cNvPr id="2227" name="Prostokąt: zaokrąglone rogi 2226">
            <a:extLst>
              <a:ext uri="{FF2B5EF4-FFF2-40B4-BE49-F238E27FC236}">
                <a16:creationId xmlns:a16="http://schemas.microsoft.com/office/drawing/2014/main" id="{C25091D6-A87D-4E84-939C-27A43705C8A2}"/>
              </a:ext>
            </a:extLst>
          </p:cNvPr>
          <p:cNvSpPr/>
          <p:nvPr/>
        </p:nvSpPr>
        <p:spPr>
          <a:xfrm>
            <a:off x="6948000" y="3415976"/>
            <a:ext cx="900000" cy="293027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600" dirty="0"/>
              <a:t>Zakład Diagnostyki Klinicznej</a:t>
            </a:r>
          </a:p>
        </p:txBody>
      </p:sp>
      <p:sp>
        <p:nvSpPr>
          <p:cNvPr id="2228" name="Prostokąt: zaokrąglone rogi 2227">
            <a:extLst>
              <a:ext uri="{FF2B5EF4-FFF2-40B4-BE49-F238E27FC236}">
                <a16:creationId xmlns:a16="http://schemas.microsoft.com/office/drawing/2014/main" id="{35A6D6AE-B4FB-403A-8499-F9C7CB3C3204}"/>
              </a:ext>
            </a:extLst>
          </p:cNvPr>
          <p:cNvSpPr/>
          <p:nvPr/>
        </p:nvSpPr>
        <p:spPr>
          <a:xfrm>
            <a:off x="6948000" y="3896918"/>
            <a:ext cx="900000" cy="293027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600" dirty="0"/>
              <a:t>Inspektor Ochrony Radiologicznej</a:t>
            </a:r>
          </a:p>
        </p:txBody>
      </p:sp>
      <p:sp>
        <p:nvSpPr>
          <p:cNvPr id="2229" name="Prostokąt: zaokrąglone rogi 2228">
            <a:extLst>
              <a:ext uri="{FF2B5EF4-FFF2-40B4-BE49-F238E27FC236}">
                <a16:creationId xmlns:a16="http://schemas.microsoft.com/office/drawing/2014/main" id="{AC05C4FE-8C8C-48C7-BC67-AF9520258AF7}"/>
              </a:ext>
            </a:extLst>
          </p:cNvPr>
          <p:cNvSpPr/>
          <p:nvPr/>
        </p:nvSpPr>
        <p:spPr>
          <a:xfrm>
            <a:off x="5868000" y="2491443"/>
            <a:ext cx="900000" cy="109885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600" dirty="0"/>
              <a:t>Zakład Elektroradiologii</a:t>
            </a:r>
          </a:p>
        </p:txBody>
      </p:sp>
      <p:sp>
        <p:nvSpPr>
          <p:cNvPr id="2230" name="Prostokąt: zaokrąglone rogi 2229">
            <a:extLst>
              <a:ext uri="{FF2B5EF4-FFF2-40B4-BE49-F238E27FC236}">
                <a16:creationId xmlns:a16="http://schemas.microsoft.com/office/drawing/2014/main" id="{03C1D6FF-D491-400E-B5A7-A5FD8B0F5C43}"/>
              </a:ext>
            </a:extLst>
          </p:cNvPr>
          <p:cNvSpPr/>
          <p:nvPr/>
        </p:nvSpPr>
        <p:spPr>
          <a:xfrm>
            <a:off x="5868000" y="2343988"/>
            <a:ext cx="900000" cy="109885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600"/>
              <a:t>Apteka</a:t>
            </a:r>
          </a:p>
        </p:txBody>
      </p:sp>
      <p:sp>
        <p:nvSpPr>
          <p:cNvPr id="2231" name="Prostokąt: zaokrąglone rogi 2230">
            <a:extLst>
              <a:ext uri="{FF2B5EF4-FFF2-40B4-BE49-F238E27FC236}">
                <a16:creationId xmlns:a16="http://schemas.microsoft.com/office/drawing/2014/main" id="{F705363C-4362-4DA5-B2CD-920BE5896D26}"/>
              </a:ext>
            </a:extLst>
          </p:cNvPr>
          <p:cNvSpPr/>
          <p:nvPr/>
        </p:nvSpPr>
        <p:spPr>
          <a:xfrm>
            <a:off x="6948000" y="4228960"/>
            <a:ext cx="900000" cy="219770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600" dirty="0"/>
              <a:t>Zakład Kształcenia Lekarzy Rodzinnych</a:t>
            </a:r>
          </a:p>
        </p:txBody>
      </p:sp>
      <p:sp>
        <p:nvSpPr>
          <p:cNvPr id="2232" name="Prostokąt: zaokrąglone rogi 2231">
            <a:extLst>
              <a:ext uri="{FF2B5EF4-FFF2-40B4-BE49-F238E27FC236}">
                <a16:creationId xmlns:a16="http://schemas.microsoft.com/office/drawing/2014/main" id="{5914B2B2-EF73-411B-A84A-80F2A44E2287}"/>
              </a:ext>
            </a:extLst>
          </p:cNvPr>
          <p:cNvSpPr/>
          <p:nvPr/>
        </p:nvSpPr>
        <p:spPr>
          <a:xfrm>
            <a:off x="5868000" y="3627860"/>
            <a:ext cx="900000" cy="293027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600" dirty="0"/>
              <a:t>Ośrodek kształcenia lekarzy </a:t>
            </a:r>
          </a:p>
          <a:p>
            <a:pPr algn="ctr"/>
            <a:r>
              <a:rPr lang="pl-PL" sz="600" dirty="0"/>
              <a:t>w zakresie Zdrowia Publicznego</a:t>
            </a:r>
          </a:p>
        </p:txBody>
      </p:sp>
      <p:sp>
        <p:nvSpPr>
          <p:cNvPr id="2233" name="Prostokąt: zaokrąglone rogi 2232">
            <a:extLst>
              <a:ext uri="{FF2B5EF4-FFF2-40B4-BE49-F238E27FC236}">
                <a16:creationId xmlns:a16="http://schemas.microsoft.com/office/drawing/2014/main" id="{84C355B2-0905-4918-84C7-648336205E52}"/>
              </a:ext>
            </a:extLst>
          </p:cNvPr>
          <p:cNvSpPr/>
          <p:nvPr/>
        </p:nvSpPr>
        <p:spPr>
          <a:xfrm>
            <a:off x="6948000" y="2902176"/>
            <a:ext cx="900000" cy="219770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600"/>
              <a:t>Uniwersytecki Lekarz Rodzinny</a:t>
            </a:r>
          </a:p>
        </p:txBody>
      </p:sp>
      <p:sp>
        <p:nvSpPr>
          <p:cNvPr id="2234" name="Prostokąt: zaokrąglone rogi 2233">
            <a:extLst>
              <a:ext uri="{FF2B5EF4-FFF2-40B4-BE49-F238E27FC236}">
                <a16:creationId xmlns:a16="http://schemas.microsoft.com/office/drawing/2014/main" id="{0A55E927-2BD0-46E8-B2B3-1940391B2A30}"/>
              </a:ext>
            </a:extLst>
          </p:cNvPr>
          <p:cNvSpPr/>
          <p:nvPr/>
        </p:nvSpPr>
        <p:spPr>
          <a:xfrm>
            <a:off x="5868000" y="2969495"/>
            <a:ext cx="900000" cy="219770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600" dirty="0"/>
              <a:t>Główny Lekarz Dyżuru Medycznego Szpitala</a:t>
            </a:r>
          </a:p>
        </p:txBody>
      </p:sp>
      <p:sp>
        <p:nvSpPr>
          <p:cNvPr id="33" name="Prostokąt: zaokrąglone rogi 32">
            <a:extLst>
              <a:ext uri="{FF2B5EF4-FFF2-40B4-BE49-F238E27FC236}">
                <a16:creationId xmlns:a16="http://schemas.microsoft.com/office/drawing/2014/main" id="{40B542AD-E37C-3317-4B05-E3D2915443E5}"/>
              </a:ext>
            </a:extLst>
          </p:cNvPr>
          <p:cNvSpPr/>
          <p:nvPr/>
        </p:nvSpPr>
        <p:spPr>
          <a:xfrm>
            <a:off x="5868000" y="5097702"/>
            <a:ext cx="900000" cy="219770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Bank </a:t>
            </a:r>
            <a:r>
              <a:rPr lang="pl-PL" sz="600" dirty="0">
                <a:effectLst/>
                <a:ea typeface="Calibri" panose="020F0502020204030204" pitchFamily="34" charset="0"/>
              </a:rPr>
              <a:t>Tkanek</a:t>
            </a:r>
            <a:r>
              <a:rPr lang="pl-PL" sz="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i </a:t>
            </a:r>
            <a:r>
              <a:rPr lang="pl-PL" sz="600" dirty="0">
                <a:effectLst/>
                <a:ea typeface="Calibri" panose="020F0502020204030204" pitchFamily="34" charset="0"/>
              </a:rPr>
              <a:t>Komórek</a:t>
            </a:r>
            <a:endParaRPr lang="pl-PL" sz="600" dirty="0"/>
          </a:p>
        </p:txBody>
      </p:sp>
      <p:sp>
        <p:nvSpPr>
          <p:cNvPr id="34" name="Prostokąt: zaokrąglone rogi 33">
            <a:extLst>
              <a:ext uri="{FF2B5EF4-FFF2-40B4-BE49-F238E27FC236}">
                <a16:creationId xmlns:a16="http://schemas.microsoft.com/office/drawing/2014/main" id="{C04B0C44-CC8F-04FE-A076-6693E45039DA}"/>
              </a:ext>
            </a:extLst>
          </p:cNvPr>
          <p:cNvSpPr/>
          <p:nvPr/>
        </p:nvSpPr>
        <p:spPr>
          <a:xfrm>
            <a:off x="6948000" y="2351119"/>
            <a:ext cx="900000" cy="180000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>
            <a:normAutofit fontScale="92500" lnSpcReduction="10000"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600" dirty="0"/>
              <a:t>Ośrodek Wsparcia Badań Klinicznych</a:t>
            </a:r>
          </a:p>
        </p:txBody>
      </p:sp>
      <p:cxnSp>
        <p:nvCxnSpPr>
          <p:cNvPr id="42" name="Łącznik: łamany 41">
            <a:extLst>
              <a:ext uri="{FF2B5EF4-FFF2-40B4-BE49-F238E27FC236}">
                <a16:creationId xmlns:a16="http://schemas.microsoft.com/office/drawing/2014/main" id="{2B20F3D1-9500-D6A5-04FF-03A07E1051FC}"/>
              </a:ext>
            </a:extLst>
          </p:cNvPr>
          <p:cNvCxnSpPr>
            <a:cxnSpLocks/>
            <a:stCxn id="2189" idx="3"/>
            <a:endCxn id="34" idx="1"/>
          </p:cNvCxnSpPr>
          <p:nvPr/>
        </p:nvCxnSpPr>
        <p:spPr>
          <a:xfrm>
            <a:off x="6768000" y="2144418"/>
            <a:ext cx="180000" cy="296701"/>
          </a:xfrm>
          <a:prstGeom prst="bentConnector3">
            <a:avLst>
              <a:gd name="adj1" fmla="val 50000"/>
            </a:avLst>
          </a:prstGeom>
          <a:ln w="6350">
            <a:headEnd type="oval" w="sm" len="sm"/>
            <a:tailEnd type="stealth" w="sm" len="sm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4" name="Łącznik: łamany 293">
            <a:extLst>
              <a:ext uri="{FF2B5EF4-FFF2-40B4-BE49-F238E27FC236}">
                <a16:creationId xmlns:a16="http://schemas.microsoft.com/office/drawing/2014/main" id="{424D6740-41B3-47A7-B6FD-409A92D5D25D}"/>
              </a:ext>
            </a:extLst>
          </p:cNvPr>
          <p:cNvCxnSpPr>
            <a:cxnSpLocks/>
            <a:stCxn id="2214" idx="3"/>
            <a:endCxn id="2218" idx="1"/>
          </p:cNvCxnSpPr>
          <p:nvPr/>
        </p:nvCxnSpPr>
        <p:spPr>
          <a:xfrm flipV="1">
            <a:off x="6768000" y="5315273"/>
            <a:ext cx="180000" cy="201769"/>
          </a:xfrm>
          <a:prstGeom prst="bentConnector3">
            <a:avLst>
              <a:gd name="adj1" fmla="val 50000"/>
            </a:avLst>
          </a:prstGeom>
          <a:ln w="6350">
            <a:headEnd type="oval" w="sm" len="sm"/>
            <a:tailEnd type="stealth" w="sm" len="sm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3" name="Łącznik prosty 2259">
            <a:extLst>
              <a:ext uri="{FF2B5EF4-FFF2-40B4-BE49-F238E27FC236}">
                <a16:creationId xmlns:a16="http://schemas.microsoft.com/office/drawing/2014/main" id="{F0C2994B-F4D1-44A9-8041-5CE0530EDBF7}"/>
              </a:ext>
            </a:extLst>
          </p:cNvPr>
          <p:cNvCxnSpPr>
            <a:cxnSpLocks/>
            <a:stCxn id="2287" idx="1"/>
            <a:endCxn id="2292" idx="1"/>
          </p:cNvCxnSpPr>
          <p:nvPr/>
        </p:nvCxnSpPr>
        <p:spPr>
          <a:xfrm rot="10800000" flipH="1" flipV="1">
            <a:off x="11026166" y="1904032"/>
            <a:ext cx="97833" cy="867969"/>
          </a:xfrm>
          <a:prstGeom prst="bentConnector3">
            <a:avLst>
              <a:gd name="adj1" fmla="val -68152"/>
            </a:avLst>
          </a:prstGeom>
          <a:solidFill>
            <a:schemeClr val="accent4"/>
          </a:solidFill>
          <a:ln w="6350">
            <a:headEnd type="oval" w="sm" len="sm"/>
            <a:tailEnd type="arrow" w="sm" len="sm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64" name="Łącznik prosty 2259">
            <a:extLst>
              <a:ext uri="{FF2B5EF4-FFF2-40B4-BE49-F238E27FC236}">
                <a16:creationId xmlns:a16="http://schemas.microsoft.com/office/drawing/2014/main" id="{EC9071F3-8EB4-8A59-FABA-20D855D43EFA}"/>
              </a:ext>
            </a:extLst>
          </p:cNvPr>
          <p:cNvCxnSpPr>
            <a:cxnSpLocks/>
            <a:stCxn id="2287" idx="1"/>
            <a:endCxn id="2291" idx="1"/>
          </p:cNvCxnSpPr>
          <p:nvPr/>
        </p:nvCxnSpPr>
        <p:spPr>
          <a:xfrm rot="10800000" flipH="1" flipV="1">
            <a:off x="11026166" y="1904033"/>
            <a:ext cx="97833" cy="748866"/>
          </a:xfrm>
          <a:prstGeom prst="bentConnector3">
            <a:avLst>
              <a:gd name="adj1" fmla="val -68152"/>
            </a:avLst>
          </a:prstGeom>
          <a:solidFill>
            <a:schemeClr val="accent4"/>
          </a:solidFill>
          <a:ln w="6350">
            <a:headEnd type="oval" w="sm" len="sm"/>
            <a:tailEnd type="arrow" w="sm" len="sm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77" name="Łącznik prosty 2259">
            <a:extLst>
              <a:ext uri="{FF2B5EF4-FFF2-40B4-BE49-F238E27FC236}">
                <a16:creationId xmlns:a16="http://schemas.microsoft.com/office/drawing/2014/main" id="{74B33E45-FC09-BB38-82A8-869D2005788C}"/>
              </a:ext>
            </a:extLst>
          </p:cNvPr>
          <p:cNvCxnSpPr>
            <a:cxnSpLocks/>
            <a:stCxn id="2287" idx="1"/>
            <a:endCxn id="2290" idx="1"/>
          </p:cNvCxnSpPr>
          <p:nvPr/>
        </p:nvCxnSpPr>
        <p:spPr>
          <a:xfrm rot="10800000" flipH="1" flipV="1">
            <a:off x="11026166" y="1904033"/>
            <a:ext cx="97833" cy="561378"/>
          </a:xfrm>
          <a:prstGeom prst="bentConnector3">
            <a:avLst>
              <a:gd name="adj1" fmla="val -68152"/>
            </a:avLst>
          </a:prstGeom>
          <a:solidFill>
            <a:schemeClr val="accent4"/>
          </a:solidFill>
          <a:ln w="6350">
            <a:headEnd type="oval" w="sm" len="sm"/>
            <a:tailEnd type="arrow" w="sm" len="sm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98" name="Łącznik prosty 2259">
            <a:extLst>
              <a:ext uri="{FF2B5EF4-FFF2-40B4-BE49-F238E27FC236}">
                <a16:creationId xmlns:a16="http://schemas.microsoft.com/office/drawing/2014/main" id="{F7277A27-F60A-4DC0-057F-0F0526CC852B}"/>
              </a:ext>
            </a:extLst>
          </p:cNvPr>
          <p:cNvCxnSpPr>
            <a:cxnSpLocks/>
            <a:stCxn id="2287" idx="1"/>
            <a:endCxn id="2289" idx="1"/>
          </p:cNvCxnSpPr>
          <p:nvPr/>
        </p:nvCxnSpPr>
        <p:spPr>
          <a:xfrm rot="10800000" flipH="1" flipV="1">
            <a:off x="11026166" y="1904032"/>
            <a:ext cx="97833" cy="374321"/>
          </a:xfrm>
          <a:prstGeom prst="bentConnector3">
            <a:avLst>
              <a:gd name="adj1" fmla="val -68152"/>
            </a:avLst>
          </a:prstGeom>
          <a:solidFill>
            <a:schemeClr val="accent4"/>
          </a:solidFill>
          <a:ln w="6350">
            <a:headEnd type="oval" w="sm" len="sm"/>
            <a:tailEnd type="arrow" w="sm" len="sm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10" name="Łącznik prosty 2259">
            <a:extLst>
              <a:ext uri="{FF2B5EF4-FFF2-40B4-BE49-F238E27FC236}">
                <a16:creationId xmlns:a16="http://schemas.microsoft.com/office/drawing/2014/main" id="{6DA65B84-3DBD-2C51-C1AD-65C10B7390D7}"/>
              </a:ext>
            </a:extLst>
          </p:cNvPr>
          <p:cNvCxnSpPr>
            <a:cxnSpLocks/>
            <a:stCxn id="2287" idx="1"/>
            <a:endCxn id="2288" idx="1"/>
          </p:cNvCxnSpPr>
          <p:nvPr/>
        </p:nvCxnSpPr>
        <p:spPr>
          <a:xfrm rot="10800000" flipH="1" flipV="1">
            <a:off x="11026166" y="1904033"/>
            <a:ext cx="97833" cy="187436"/>
          </a:xfrm>
          <a:prstGeom prst="bentConnector3">
            <a:avLst>
              <a:gd name="adj1" fmla="val -68152"/>
            </a:avLst>
          </a:prstGeom>
          <a:solidFill>
            <a:schemeClr val="accent4"/>
          </a:solidFill>
          <a:ln w="6350">
            <a:headEnd type="oval" w="sm" len="sm"/>
            <a:tailEnd type="arrow" w="sm" len="sm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17" name="Łącznik prosty 2259">
            <a:extLst>
              <a:ext uri="{FF2B5EF4-FFF2-40B4-BE49-F238E27FC236}">
                <a16:creationId xmlns:a16="http://schemas.microsoft.com/office/drawing/2014/main" id="{1F426138-6F12-CCF7-3402-A8206EB41A7F}"/>
              </a:ext>
            </a:extLst>
          </p:cNvPr>
          <p:cNvCxnSpPr>
            <a:cxnSpLocks/>
            <a:stCxn id="2038" idx="1"/>
            <a:endCxn id="2039" idx="1"/>
          </p:cNvCxnSpPr>
          <p:nvPr/>
        </p:nvCxnSpPr>
        <p:spPr>
          <a:xfrm rot="10800000" flipH="1" flipV="1">
            <a:off x="9576000" y="984095"/>
            <a:ext cx="72000" cy="185677"/>
          </a:xfrm>
          <a:prstGeom prst="bentConnector3">
            <a:avLst>
              <a:gd name="adj1" fmla="val -52917"/>
            </a:avLst>
          </a:prstGeom>
          <a:solidFill>
            <a:schemeClr val="accent4"/>
          </a:solidFill>
          <a:ln w="6350">
            <a:headEnd type="oval" w="sm" len="sm"/>
            <a:tailEnd type="arrow" w="sm" len="sm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24" name="Łącznik prosty 2259">
            <a:extLst>
              <a:ext uri="{FF2B5EF4-FFF2-40B4-BE49-F238E27FC236}">
                <a16:creationId xmlns:a16="http://schemas.microsoft.com/office/drawing/2014/main" id="{1DFE5075-7C20-6550-87B2-D6B1024E6467}"/>
              </a:ext>
            </a:extLst>
          </p:cNvPr>
          <p:cNvCxnSpPr>
            <a:cxnSpLocks/>
            <a:stCxn id="2038" idx="1"/>
            <a:endCxn id="2270" idx="1"/>
          </p:cNvCxnSpPr>
          <p:nvPr/>
        </p:nvCxnSpPr>
        <p:spPr>
          <a:xfrm rot="10800000" flipH="1" flipV="1">
            <a:off x="9576000" y="984096"/>
            <a:ext cx="48392" cy="1042018"/>
          </a:xfrm>
          <a:prstGeom prst="bentConnector3">
            <a:avLst>
              <a:gd name="adj1" fmla="val -78732"/>
            </a:avLst>
          </a:prstGeom>
          <a:solidFill>
            <a:schemeClr val="accent4"/>
          </a:solidFill>
          <a:ln w="6350">
            <a:headEnd type="oval" w="sm" len="sm"/>
            <a:tailEnd type="arrow" w="sm" len="sm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30" name="Łącznik prosty 2259">
            <a:extLst>
              <a:ext uri="{FF2B5EF4-FFF2-40B4-BE49-F238E27FC236}">
                <a16:creationId xmlns:a16="http://schemas.microsoft.com/office/drawing/2014/main" id="{E832D533-0DDE-8A32-A292-33779B8555C8}"/>
              </a:ext>
            </a:extLst>
          </p:cNvPr>
          <p:cNvCxnSpPr>
            <a:cxnSpLocks/>
            <a:stCxn id="2038" idx="1"/>
            <a:endCxn id="2293" idx="1"/>
          </p:cNvCxnSpPr>
          <p:nvPr/>
        </p:nvCxnSpPr>
        <p:spPr>
          <a:xfrm rot="10800000" flipH="1" flipV="1">
            <a:off x="9576000" y="984096"/>
            <a:ext cx="48392" cy="1247008"/>
          </a:xfrm>
          <a:prstGeom prst="bentConnector3">
            <a:avLst>
              <a:gd name="adj1" fmla="val -78732"/>
            </a:avLst>
          </a:prstGeom>
          <a:solidFill>
            <a:schemeClr val="accent4"/>
          </a:solidFill>
          <a:ln w="6350">
            <a:headEnd type="oval" w="sm" len="sm"/>
            <a:tailEnd type="arrow" w="sm" len="sm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37" name="Łącznik prosty 2259">
            <a:extLst>
              <a:ext uri="{FF2B5EF4-FFF2-40B4-BE49-F238E27FC236}">
                <a16:creationId xmlns:a16="http://schemas.microsoft.com/office/drawing/2014/main" id="{8A0DF35D-62EC-684B-B619-150DA0ABBD6E}"/>
              </a:ext>
            </a:extLst>
          </p:cNvPr>
          <p:cNvCxnSpPr>
            <a:cxnSpLocks/>
            <a:stCxn id="2038" idx="1"/>
            <a:endCxn id="2294" idx="1"/>
          </p:cNvCxnSpPr>
          <p:nvPr/>
        </p:nvCxnSpPr>
        <p:spPr>
          <a:xfrm rot="10800000" flipH="1" flipV="1">
            <a:off x="9576000" y="984096"/>
            <a:ext cx="48392" cy="1511808"/>
          </a:xfrm>
          <a:prstGeom prst="bentConnector3">
            <a:avLst>
              <a:gd name="adj1" fmla="val -78732"/>
            </a:avLst>
          </a:prstGeom>
          <a:solidFill>
            <a:schemeClr val="accent4"/>
          </a:solidFill>
          <a:ln w="6350">
            <a:headEnd type="oval" w="sm" len="sm"/>
            <a:tailEnd type="arrow" w="sm" len="sm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41" name="Łącznik prosty 2259">
            <a:extLst>
              <a:ext uri="{FF2B5EF4-FFF2-40B4-BE49-F238E27FC236}">
                <a16:creationId xmlns:a16="http://schemas.microsoft.com/office/drawing/2014/main" id="{23BD3C07-55D1-C628-5E5E-7F67E8B5ACAC}"/>
              </a:ext>
            </a:extLst>
          </p:cNvPr>
          <p:cNvCxnSpPr>
            <a:cxnSpLocks/>
            <a:stCxn id="2039" idx="2"/>
            <a:endCxn id="2040" idx="1"/>
          </p:cNvCxnSpPr>
          <p:nvPr/>
        </p:nvCxnSpPr>
        <p:spPr>
          <a:xfrm rot="5400000">
            <a:off x="9804706" y="1129208"/>
            <a:ext cx="170877" cy="412288"/>
          </a:xfrm>
          <a:prstGeom prst="bentConnector4">
            <a:avLst>
              <a:gd name="adj1" fmla="val 29281"/>
              <a:gd name="adj2" fmla="val 121947"/>
            </a:avLst>
          </a:prstGeom>
          <a:solidFill>
            <a:schemeClr val="accent4"/>
          </a:solidFill>
          <a:ln w="6350">
            <a:headEnd type="oval" w="sm" len="sm"/>
            <a:tailEnd type="arrow" w="sm" len="sm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46" name="Łącznik prosty 2259">
            <a:extLst>
              <a:ext uri="{FF2B5EF4-FFF2-40B4-BE49-F238E27FC236}">
                <a16:creationId xmlns:a16="http://schemas.microsoft.com/office/drawing/2014/main" id="{815E1E32-4262-1841-41F1-05B99009512B}"/>
              </a:ext>
            </a:extLst>
          </p:cNvPr>
          <p:cNvCxnSpPr>
            <a:cxnSpLocks/>
            <a:stCxn id="2039" idx="2"/>
            <a:endCxn id="2269" idx="1"/>
          </p:cNvCxnSpPr>
          <p:nvPr/>
        </p:nvCxnSpPr>
        <p:spPr>
          <a:xfrm rot="5400000">
            <a:off x="9713708" y="1220206"/>
            <a:ext cx="352873" cy="412288"/>
          </a:xfrm>
          <a:prstGeom prst="bentConnector4">
            <a:avLst>
              <a:gd name="adj1" fmla="val 13075"/>
              <a:gd name="adj2" fmla="val 121948"/>
            </a:avLst>
          </a:prstGeom>
          <a:solidFill>
            <a:schemeClr val="accent4"/>
          </a:solidFill>
          <a:ln w="6350">
            <a:headEnd type="oval" w="sm" len="sm"/>
            <a:tailEnd type="arrow" w="sm" len="sm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53" name="Łącznik prosty 2259">
            <a:extLst>
              <a:ext uri="{FF2B5EF4-FFF2-40B4-BE49-F238E27FC236}">
                <a16:creationId xmlns:a16="http://schemas.microsoft.com/office/drawing/2014/main" id="{73874C6D-EAC8-2CC0-57CE-16BDFA507799}"/>
              </a:ext>
            </a:extLst>
          </p:cNvPr>
          <p:cNvCxnSpPr>
            <a:cxnSpLocks/>
            <a:stCxn id="2039" idx="2"/>
            <a:endCxn id="2271" idx="1"/>
          </p:cNvCxnSpPr>
          <p:nvPr/>
        </p:nvCxnSpPr>
        <p:spPr>
          <a:xfrm rot="5400000">
            <a:off x="9605890" y="1328024"/>
            <a:ext cx="568508" cy="412288"/>
          </a:xfrm>
          <a:prstGeom prst="bentConnector4">
            <a:avLst>
              <a:gd name="adj1" fmla="val 8981"/>
              <a:gd name="adj2" fmla="val 121563"/>
            </a:avLst>
          </a:prstGeom>
          <a:solidFill>
            <a:schemeClr val="accent4"/>
          </a:solidFill>
          <a:ln w="6350">
            <a:headEnd type="oval" w="sm" len="sm"/>
            <a:tailEnd type="arrow" w="sm" len="sm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59" name="Łącznik prosty 2259">
            <a:extLst>
              <a:ext uri="{FF2B5EF4-FFF2-40B4-BE49-F238E27FC236}">
                <a16:creationId xmlns:a16="http://schemas.microsoft.com/office/drawing/2014/main" id="{B336FEC6-BFFB-FE86-518B-8DE55AF58B2C}"/>
              </a:ext>
            </a:extLst>
          </p:cNvPr>
          <p:cNvCxnSpPr>
            <a:cxnSpLocks/>
            <a:stCxn id="2030" idx="1"/>
            <a:endCxn id="15" idx="1"/>
          </p:cNvCxnSpPr>
          <p:nvPr/>
        </p:nvCxnSpPr>
        <p:spPr>
          <a:xfrm rot="10800000" flipV="1">
            <a:off x="9480377" y="648000"/>
            <a:ext cx="17027" cy="1106146"/>
          </a:xfrm>
          <a:prstGeom prst="bentConnector3">
            <a:avLst>
              <a:gd name="adj1" fmla="val 547525"/>
            </a:avLst>
          </a:prstGeom>
          <a:solidFill>
            <a:schemeClr val="accent4"/>
          </a:solidFill>
          <a:ln w="12700">
            <a:headEnd type="oval" w="sm" len="sm"/>
            <a:tailEnd type="triangle" w="sm" len="med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" name="Prostokąt: zaokrąglone rogi 3">
            <a:extLst>
              <a:ext uri="{FF2B5EF4-FFF2-40B4-BE49-F238E27FC236}">
                <a16:creationId xmlns:a16="http://schemas.microsoft.com/office/drawing/2014/main" id="{11531424-3DE9-EFF1-12EB-6DA5FE84585B}"/>
              </a:ext>
            </a:extLst>
          </p:cNvPr>
          <p:cNvSpPr/>
          <p:nvPr/>
        </p:nvSpPr>
        <p:spPr>
          <a:xfrm>
            <a:off x="6959900" y="6321298"/>
            <a:ext cx="900000" cy="108000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600" dirty="0"/>
              <a:t>Oddział Psychiatryczny CZP</a:t>
            </a:r>
          </a:p>
        </p:txBody>
      </p:sp>
      <p:cxnSp>
        <p:nvCxnSpPr>
          <p:cNvPr id="7" name="Łącznik: łamany 6">
            <a:extLst>
              <a:ext uri="{FF2B5EF4-FFF2-40B4-BE49-F238E27FC236}">
                <a16:creationId xmlns:a16="http://schemas.microsoft.com/office/drawing/2014/main" id="{5766625D-A1BF-51FB-AF56-D4ACA3D05A20}"/>
              </a:ext>
            </a:extLst>
          </p:cNvPr>
          <p:cNvCxnSpPr>
            <a:cxnSpLocks/>
            <a:stCxn id="2121" idx="3"/>
            <a:endCxn id="4" idx="1"/>
          </p:cNvCxnSpPr>
          <p:nvPr/>
        </p:nvCxnSpPr>
        <p:spPr>
          <a:xfrm>
            <a:off x="6768000" y="6022612"/>
            <a:ext cx="191900" cy="352686"/>
          </a:xfrm>
          <a:prstGeom prst="bentConnector3">
            <a:avLst>
              <a:gd name="adj1" fmla="val 50000"/>
            </a:avLst>
          </a:prstGeom>
          <a:ln w="6350">
            <a:headEnd type="oval" w="sm" len="sm"/>
            <a:tailEnd type="stealth" w="sm" len="sm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Prostokąt: zaokrąglone rogi 16">
            <a:extLst>
              <a:ext uri="{FF2B5EF4-FFF2-40B4-BE49-F238E27FC236}">
                <a16:creationId xmlns:a16="http://schemas.microsoft.com/office/drawing/2014/main" id="{00493CE7-FA1E-E448-0694-E6E3158BED2D}"/>
              </a:ext>
            </a:extLst>
          </p:cNvPr>
          <p:cNvSpPr/>
          <p:nvPr/>
        </p:nvSpPr>
        <p:spPr>
          <a:xfrm>
            <a:off x="5868000" y="4730477"/>
            <a:ext cx="900000" cy="329655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600" dirty="0">
                <a:solidFill>
                  <a:schemeClr val="lt1"/>
                </a:solidFill>
                <a:effectLst/>
                <a:latin typeface="+mn-lt"/>
                <a:ea typeface="+mn-ea"/>
                <a:cs typeface="+mn-cs"/>
              </a:rPr>
              <a:t>Poradnia Nocnej i Świątecznej Opieki Zdrowotnej</a:t>
            </a:r>
            <a:endParaRPr lang="pl-PL" sz="600" dirty="0">
              <a:effectLst/>
            </a:endParaRPr>
          </a:p>
        </p:txBody>
      </p:sp>
      <p:sp>
        <p:nvSpPr>
          <p:cNvPr id="13" name="Prostokąt: zaokrąglone rogi 12">
            <a:extLst>
              <a:ext uri="{FF2B5EF4-FFF2-40B4-BE49-F238E27FC236}">
                <a16:creationId xmlns:a16="http://schemas.microsoft.com/office/drawing/2014/main" id="{2C89397C-9418-0D06-FACC-B426ED89F687}"/>
              </a:ext>
            </a:extLst>
          </p:cNvPr>
          <p:cNvSpPr/>
          <p:nvPr/>
        </p:nvSpPr>
        <p:spPr>
          <a:xfrm>
            <a:off x="4862442" y="2208214"/>
            <a:ext cx="900000" cy="219770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Poradnia Chirurgii Onkologicznej</a:t>
            </a:r>
            <a:endParaRPr lang="pl-PL" sz="600" dirty="0"/>
          </a:p>
        </p:txBody>
      </p:sp>
      <p:sp>
        <p:nvSpPr>
          <p:cNvPr id="18" name="Prostokąt: zaokrąglone rogi 17">
            <a:extLst>
              <a:ext uri="{FF2B5EF4-FFF2-40B4-BE49-F238E27FC236}">
                <a16:creationId xmlns:a16="http://schemas.microsoft.com/office/drawing/2014/main" id="{701C10AC-5856-EF7F-337B-C84863105BF0}"/>
              </a:ext>
            </a:extLst>
          </p:cNvPr>
          <p:cNvSpPr/>
          <p:nvPr/>
        </p:nvSpPr>
        <p:spPr>
          <a:xfrm>
            <a:off x="5868000" y="6366180"/>
            <a:ext cx="900000" cy="219770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Poradnia Genetyczna</a:t>
            </a:r>
          </a:p>
        </p:txBody>
      </p:sp>
      <p:cxnSp>
        <p:nvCxnSpPr>
          <p:cNvPr id="20" name="Łącznik: łamany 19">
            <a:extLst>
              <a:ext uri="{FF2B5EF4-FFF2-40B4-BE49-F238E27FC236}">
                <a16:creationId xmlns:a16="http://schemas.microsoft.com/office/drawing/2014/main" id="{5D4447C6-D5C1-F884-3D3E-A8E7EDB09EC9}"/>
              </a:ext>
            </a:extLst>
          </p:cNvPr>
          <p:cNvCxnSpPr>
            <a:cxnSpLocks/>
            <a:stCxn id="2092" idx="3"/>
            <a:endCxn id="13" idx="1"/>
          </p:cNvCxnSpPr>
          <p:nvPr/>
        </p:nvCxnSpPr>
        <p:spPr>
          <a:xfrm>
            <a:off x="4662998" y="1945350"/>
            <a:ext cx="199444" cy="372749"/>
          </a:xfrm>
          <a:prstGeom prst="bentConnector3">
            <a:avLst>
              <a:gd name="adj1" fmla="val 50000"/>
            </a:avLst>
          </a:prstGeom>
          <a:ln w="6350">
            <a:headEnd type="oval" w="sm" len="sm"/>
            <a:tailEnd type="stealth" w="sm" len="sm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" name="Prostokąt: zaokrąglone rogi 21">
            <a:extLst>
              <a:ext uri="{FF2B5EF4-FFF2-40B4-BE49-F238E27FC236}">
                <a16:creationId xmlns:a16="http://schemas.microsoft.com/office/drawing/2014/main" id="{A07200D6-2361-858B-4F6B-3F38190ED65F}"/>
              </a:ext>
            </a:extLst>
          </p:cNvPr>
          <p:cNvSpPr/>
          <p:nvPr/>
        </p:nvSpPr>
        <p:spPr>
          <a:xfrm>
            <a:off x="1620000" y="4530366"/>
            <a:ext cx="900000" cy="219770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Oddział Anestezjologii i Intensywnej Terapii </a:t>
            </a:r>
            <a:endParaRPr lang="pl-PL" sz="600" dirty="0"/>
          </a:p>
        </p:txBody>
      </p:sp>
      <p:cxnSp>
        <p:nvCxnSpPr>
          <p:cNvPr id="32" name="Łącznik: łamany 31">
            <a:extLst>
              <a:ext uri="{FF2B5EF4-FFF2-40B4-BE49-F238E27FC236}">
                <a16:creationId xmlns:a16="http://schemas.microsoft.com/office/drawing/2014/main" id="{62952CB9-692D-EEC5-F11D-359B0A44C1D7}"/>
              </a:ext>
            </a:extLst>
          </p:cNvPr>
          <p:cNvCxnSpPr>
            <a:cxnSpLocks/>
            <a:stCxn id="2032" idx="1"/>
            <a:endCxn id="11" idx="1"/>
          </p:cNvCxnSpPr>
          <p:nvPr/>
        </p:nvCxnSpPr>
        <p:spPr>
          <a:xfrm rot="10800000" flipV="1">
            <a:off x="1461005" y="648000"/>
            <a:ext cx="2712966" cy="3177000"/>
          </a:xfrm>
          <a:prstGeom prst="bentConnector3">
            <a:avLst>
              <a:gd name="adj1" fmla="val 103511"/>
            </a:avLst>
          </a:prstGeom>
          <a:ln w="12700">
            <a:solidFill>
              <a:schemeClr val="tx1"/>
            </a:solidFill>
            <a:headEnd type="oval" w="sm" len="sm"/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Łącznik prosty 25">
            <a:extLst>
              <a:ext uri="{FF2B5EF4-FFF2-40B4-BE49-F238E27FC236}">
                <a16:creationId xmlns:a16="http://schemas.microsoft.com/office/drawing/2014/main" id="{A8920249-0D4E-53CF-E9D2-8A3B5C743088}"/>
              </a:ext>
            </a:extLst>
          </p:cNvPr>
          <p:cNvCxnSpPr>
            <a:cxnSpLocks/>
            <a:stCxn id="2166" idx="3"/>
            <a:endCxn id="2167" idx="1"/>
          </p:cNvCxnSpPr>
          <p:nvPr/>
        </p:nvCxnSpPr>
        <p:spPr>
          <a:xfrm>
            <a:off x="2520000" y="6421123"/>
            <a:ext cx="208204" cy="0"/>
          </a:xfrm>
          <a:prstGeom prst="line">
            <a:avLst/>
          </a:prstGeom>
          <a:ln w="6350">
            <a:headEnd type="oval" w="sm" len="sm"/>
            <a:tailEnd type="stealth" w="sm" len="sm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5" name="Prostokąt: zaokrąglone rogi 24">
            <a:extLst>
              <a:ext uri="{FF2B5EF4-FFF2-40B4-BE49-F238E27FC236}">
                <a16:creationId xmlns:a16="http://schemas.microsoft.com/office/drawing/2014/main" id="{A79FCD9D-6624-1EF3-EC84-4125F3040392}"/>
              </a:ext>
            </a:extLst>
          </p:cNvPr>
          <p:cNvSpPr/>
          <p:nvPr/>
        </p:nvSpPr>
        <p:spPr>
          <a:xfrm>
            <a:off x="2728204" y="3221884"/>
            <a:ext cx="900000" cy="94435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600" dirty="0"/>
              <a:t>Pracownia Aferez</a:t>
            </a:r>
            <a:endParaRPr lang="pl-PL" sz="600" baseline="0" dirty="0"/>
          </a:p>
        </p:txBody>
      </p:sp>
      <p:cxnSp>
        <p:nvCxnSpPr>
          <p:cNvPr id="27" name="Łącznik: łamany 26">
            <a:extLst>
              <a:ext uri="{FF2B5EF4-FFF2-40B4-BE49-F238E27FC236}">
                <a16:creationId xmlns:a16="http://schemas.microsoft.com/office/drawing/2014/main" id="{1F4BD67B-53E4-3D2E-5E67-FAB1AF12625D}"/>
              </a:ext>
            </a:extLst>
          </p:cNvPr>
          <p:cNvCxnSpPr>
            <a:cxnSpLocks/>
            <a:stCxn id="2114" idx="3"/>
            <a:endCxn id="25" idx="1"/>
          </p:cNvCxnSpPr>
          <p:nvPr/>
        </p:nvCxnSpPr>
        <p:spPr>
          <a:xfrm>
            <a:off x="2520000" y="2999715"/>
            <a:ext cx="208204" cy="269387"/>
          </a:xfrm>
          <a:prstGeom prst="bentConnector3">
            <a:avLst>
              <a:gd name="adj1" fmla="val 50000"/>
            </a:avLst>
          </a:prstGeom>
          <a:ln w="6350">
            <a:headEnd type="oval" w="sm" len="sm"/>
            <a:tailEnd type="stealth" w="sm" len="sm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Łącznik: łamany 29">
            <a:extLst>
              <a:ext uri="{FF2B5EF4-FFF2-40B4-BE49-F238E27FC236}">
                <a16:creationId xmlns:a16="http://schemas.microsoft.com/office/drawing/2014/main" id="{F96367B7-7FDD-4A06-104F-330F5CF76613}"/>
              </a:ext>
            </a:extLst>
          </p:cNvPr>
          <p:cNvCxnSpPr>
            <a:cxnSpLocks/>
            <a:stCxn id="2133" idx="3"/>
            <a:endCxn id="2134" idx="1"/>
          </p:cNvCxnSpPr>
          <p:nvPr/>
        </p:nvCxnSpPr>
        <p:spPr>
          <a:xfrm>
            <a:off x="2520000" y="3302544"/>
            <a:ext cx="208204" cy="153133"/>
          </a:xfrm>
          <a:prstGeom prst="bentConnector3">
            <a:avLst>
              <a:gd name="adj1" fmla="val 50000"/>
            </a:avLst>
          </a:prstGeom>
          <a:ln w="6350">
            <a:headEnd type="oval" w="sm" len="sm"/>
            <a:tailEnd type="stealth" w="sm" len="sm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Łącznik: łamany 38">
            <a:extLst>
              <a:ext uri="{FF2B5EF4-FFF2-40B4-BE49-F238E27FC236}">
                <a16:creationId xmlns:a16="http://schemas.microsoft.com/office/drawing/2014/main" id="{32CF73AB-F5E2-EC34-D681-E78A3050085E}"/>
              </a:ext>
            </a:extLst>
          </p:cNvPr>
          <p:cNvCxnSpPr>
            <a:cxnSpLocks/>
            <a:stCxn id="2146" idx="3"/>
            <a:endCxn id="2147" idx="1"/>
          </p:cNvCxnSpPr>
          <p:nvPr/>
        </p:nvCxnSpPr>
        <p:spPr>
          <a:xfrm>
            <a:off x="2520000" y="4340828"/>
            <a:ext cx="208204" cy="196237"/>
          </a:xfrm>
          <a:prstGeom prst="bentConnector3">
            <a:avLst>
              <a:gd name="adj1" fmla="val 50000"/>
            </a:avLst>
          </a:prstGeom>
          <a:ln w="6350">
            <a:headEnd type="oval" w="sm" len="sm"/>
            <a:tailEnd type="stealth" w="sm" len="sm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Prostokąt: zaokrąglone rogi 9">
            <a:extLst>
              <a:ext uri="{FF2B5EF4-FFF2-40B4-BE49-F238E27FC236}">
                <a16:creationId xmlns:a16="http://schemas.microsoft.com/office/drawing/2014/main" id="{1B896453-60E6-716E-4CEA-55A13C1DD471}"/>
              </a:ext>
            </a:extLst>
          </p:cNvPr>
          <p:cNvSpPr/>
          <p:nvPr/>
        </p:nvSpPr>
        <p:spPr>
          <a:xfrm>
            <a:off x="6959900" y="6459833"/>
            <a:ext cx="900000" cy="219770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Zespół ds. donacji</a:t>
            </a:r>
          </a:p>
        </p:txBody>
      </p:sp>
      <p:cxnSp>
        <p:nvCxnSpPr>
          <p:cNvPr id="19" name="Łącznik: łamany 18">
            <a:extLst>
              <a:ext uri="{FF2B5EF4-FFF2-40B4-BE49-F238E27FC236}">
                <a16:creationId xmlns:a16="http://schemas.microsoft.com/office/drawing/2014/main" id="{B0E940B1-5148-E972-08F8-12FFDF966EFD}"/>
              </a:ext>
            </a:extLst>
          </p:cNvPr>
          <p:cNvCxnSpPr>
            <a:cxnSpLocks/>
            <a:stCxn id="2130" idx="3"/>
            <a:endCxn id="2131" idx="1"/>
          </p:cNvCxnSpPr>
          <p:nvPr/>
        </p:nvCxnSpPr>
        <p:spPr>
          <a:xfrm flipV="1">
            <a:off x="4655864" y="6429790"/>
            <a:ext cx="206578" cy="23425"/>
          </a:xfrm>
          <a:prstGeom prst="bentConnector3">
            <a:avLst>
              <a:gd name="adj1" fmla="val 50000"/>
            </a:avLst>
          </a:prstGeom>
          <a:ln w="6350">
            <a:headEnd type="oval" w="sm" len="sm"/>
            <a:tailEnd type="stealth" w="sm" len="sm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Prostokąt: zaokrąglone rogi 23">
            <a:extLst>
              <a:ext uri="{FF2B5EF4-FFF2-40B4-BE49-F238E27FC236}">
                <a16:creationId xmlns:a16="http://schemas.microsoft.com/office/drawing/2014/main" id="{F4A0742E-0484-33E3-2392-13EE408E6673}"/>
              </a:ext>
            </a:extLst>
          </p:cNvPr>
          <p:cNvSpPr/>
          <p:nvPr/>
        </p:nvSpPr>
        <p:spPr>
          <a:xfrm>
            <a:off x="4862442" y="6577887"/>
            <a:ext cx="900000" cy="252000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>
            <a:normAutofit fontScale="32500" lnSpcReduction="20000"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Laboratorium Kliniki Reumatologii i Chorób Wewnętrznych</a:t>
            </a:r>
            <a:endParaRPr lang="pl-PL" sz="600" dirty="0">
              <a:effectLst/>
            </a:endParaRPr>
          </a:p>
        </p:txBody>
      </p:sp>
      <p:cxnSp>
        <p:nvCxnSpPr>
          <p:cNvPr id="28" name="Łącznik: łamany 27">
            <a:extLst>
              <a:ext uri="{FF2B5EF4-FFF2-40B4-BE49-F238E27FC236}">
                <a16:creationId xmlns:a16="http://schemas.microsoft.com/office/drawing/2014/main" id="{8C308402-B385-C6F8-D6F2-9E39138CBCCE}"/>
              </a:ext>
            </a:extLst>
          </p:cNvPr>
          <p:cNvCxnSpPr>
            <a:cxnSpLocks/>
            <a:stCxn id="2130" idx="3"/>
            <a:endCxn id="24" idx="1"/>
          </p:cNvCxnSpPr>
          <p:nvPr/>
        </p:nvCxnSpPr>
        <p:spPr>
          <a:xfrm>
            <a:off x="4655864" y="6453215"/>
            <a:ext cx="206578" cy="250672"/>
          </a:xfrm>
          <a:prstGeom prst="bentConnector3">
            <a:avLst>
              <a:gd name="adj1" fmla="val 50000"/>
            </a:avLst>
          </a:prstGeom>
          <a:ln w="6350">
            <a:headEnd type="oval" w="sm" len="sm"/>
            <a:tailEnd type="stealth" w="sm" len="sm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6" name="Prostokąt: zaokrąglone rogi 35">
            <a:extLst>
              <a:ext uri="{FF2B5EF4-FFF2-40B4-BE49-F238E27FC236}">
                <a16:creationId xmlns:a16="http://schemas.microsoft.com/office/drawing/2014/main" id="{860C55B2-1DAE-82C7-2A07-1F76D0E61A05}"/>
              </a:ext>
            </a:extLst>
          </p:cNvPr>
          <p:cNvSpPr/>
          <p:nvPr/>
        </p:nvSpPr>
        <p:spPr>
          <a:xfrm>
            <a:off x="4866741" y="4712895"/>
            <a:ext cx="900000" cy="180000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>
            <a:normAutofit lnSpcReduction="10000"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600" dirty="0"/>
              <a:t>In Vitro - Centrum leczenia Niepłodności</a:t>
            </a:r>
          </a:p>
        </p:txBody>
      </p:sp>
      <p:cxnSp>
        <p:nvCxnSpPr>
          <p:cNvPr id="40" name="Łącznik: łamany 39">
            <a:extLst>
              <a:ext uri="{FF2B5EF4-FFF2-40B4-BE49-F238E27FC236}">
                <a16:creationId xmlns:a16="http://schemas.microsoft.com/office/drawing/2014/main" id="{727A953E-FC66-3311-3B28-6D0EA60DE644}"/>
              </a:ext>
            </a:extLst>
          </p:cNvPr>
          <p:cNvCxnSpPr>
            <a:cxnSpLocks/>
            <a:stCxn id="2200" idx="3"/>
            <a:endCxn id="36" idx="1"/>
          </p:cNvCxnSpPr>
          <p:nvPr/>
        </p:nvCxnSpPr>
        <p:spPr>
          <a:xfrm>
            <a:off x="4662476" y="4611710"/>
            <a:ext cx="204265" cy="191185"/>
          </a:xfrm>
          <a:prstGeom prst="bentConnector3">
            <a:avLst>
              <a:gd name="adj1" fmla="val 50000"/>
            </a:avLst>
          </a:prstGeom>
          <a:ln w="6350">
            <a:headEnd type="oval" w="sm" len="sm"/>
            <a:tailEnd type="stealth" w="sm" len="sm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2" name="Łącznik: łamany 51">
            <a:extLst>
              <a:ext uri="{FF2B5EF4-FFF2-40B4-BE49-F238E27FC236}">
                <a16:creationId xmlns:a16="http://schemas.microsoft.com/office/drawing/2014/main" id="{71E0CA7D-18E0-E798-3E50-C456CA3B7E55}"/>
              </a:ext>
            </a:extLst>
          </p:cNvPr>
          <p:cNvCxnSpPr>
            <a:cxnSpLocks/>
            <a:stCxn id="2148" idx="3"/>
            <a:endCxn id="2149" idx="1"/>
          </p:cNvCxnSpPr>
          <p:nvPr/>
        </p:nvCxnSpPr>
        <p:spPr>
          <a:xfrm flipV="1">
            <a:off x="2520000" y="4841250"/>
            <a:ext cx="208204" cy="38895"/>
          </a:xfrm>
          <a:prstGeom prst="bentConnector3">
            <a:avLst>
              <a:gd name="adj1" fmla="val 50000"/>
            </a:avLst>
          </a:prstGeom>
          <a:ln w="6350">
            <a:headEnd type="oval" w="sm" len="sm"/>
            <a:tailEnd type="stealth" w="sm" len="sm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5" name="Łącznik: łamany 54">
            <a:extLst>
              <a:ext uri="{FF2B5EF4-FFF2-40B4-BE49-F238E27FC236}">
                <a16:creationId xmlns:a16="http://schemas.microsoft.com/office/drawing/2014/main" id="{A4CA9E0B-52D2-15DE-1CF9-17EECF444721}"/>
              </a:ext>
            </a:extLst>
          </p:cNvPr>
          <p:cNvCxnSpPr>
            <a:cxnSpLocks/>
            <a:stCxn id="2151" idx="3"/>
            <a:endCxn id="2152" idx="1"/>
          </p:cNvCxnSpPr>
          <p:nvPr/>
        </p:nvCxnSpPr>
        <p:spPr>
          <a:xfrm flipV="1">
            <a:off x="2520000" y="5090493"/>
            <a:ext cx="208204" cy="37539"/>
          </a:xfrm>
          <a:prstGeom prst="bentConnector3">
            <a:avLst>
              <a:gd name="adj1" fmla="val 50000"/>
            </a:avLst>
          </a:prstGeom>
          <a:ln w="6350">
            <a:headEnd type="oval" w="sm" len="sm"/>
            <a:tailEnd type="stealth" w="sm" len="sm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11813512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2522</TotalTime>
  <Words>678</Words>
  <Application>Microsoft Office PowerPoint</Application>
  <PresentationFormat>Panoramiczny</PresentationFormat>
  <Paragraphs>187</Paragraphs>
  <Slides>2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Motyw pakietu Office</vt:lpstr>
      <vt:lpstr>Schemat organizacyjny USK w Białymstoku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Schemat organizacyjny USK w Białymstoku</dc:title>
  <dc:creator>Konrad Gacuta</dc:creator>
  <cp:lastModifiedBy>Konrad Gacuta</cp:lastModifiedBy>
  <cp:revision>45</cp:revision>
  <dcterms:created xsi:type="dcterms:W3CDTF">2022-11-02T10:43:06Z</dcterms:created>
  <dcterms:modified xsi:type="dcterms:W3CDTF">2024-06-28T07:10:04Z</dcterms:modified>
</cp:coreProperties>
</file>