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160" d="100"/>
          <a:sy n="160" d="100"/>
        </p:scale>
        <p:origin x="-2572" y="-4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5FAB-60D6-4686-87E4-066C9F522249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7724B-976A-4BE5-8DE9-982D1B2621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991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D44BD8-0233-CF0A-F8E4-CBD228126F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1F3EA43-EE46-8076-17F6-79B5C2B19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50B5C3B-6D15-42A2-2625-D88D8719C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E28EC8-0F6B-0D4D-C822-8A5E5AC61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24BA51C-5213-A9DC-D845-FF48F6399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3126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BDCE0-0AA9-F071-7117-94125D81C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749F533-FA1A-5CCC-3329-E8B80A72A6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55F4093-3A4F-B0B7-2EDE-849A80C8D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D34ADE-4E67-F6BC-E565-A182C30D0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AE1EF7-E881-7516-F0C1-B2A31B32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1399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AE9A4B6-91C6-2E6A-89C1-C27A58E17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E0D0C07-431F-6310-0BBF-538E8833A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42DA6D-7A03-839F-D376-0AB712E16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2121610-AD5E-969D-0D55-99E807E4D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2309FC-DF19-C666-6D84-D417CFC5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383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0ACAF2-7A25-2330-4649-25BB2B4F5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98F486-C5CE-0482-D4F6-99ACEADF3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53982EC-0153-E6CF-51A8-923F8CA7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F5E83D-B309-DA96-65F0-9D1B39733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73F01AD-F576-6425-0A81-F8F9F9709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8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5E1BEE-D797-6525-27F4-C1348A45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E6762D-99F4-7B05-3557-B07301847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1514F3-8B56-849D-3362-13DA769FF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939074-1A70-BB8C-3C50-220A92D79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17FE28A-5FBA-A10A-7518-20A38C624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642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CA8FEC-6EEB-1E3C-C1A4-E6D524769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EA4F65-2D92-A4E3-6DC9-6AD42E2393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A8318C4-F721-5E38-C0FD-2E3A26F9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EED0EFB-8EFC-EB80-1E2E-7519C5B5B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2D0853C-54B7-ED3A-FFA8-0B7F4AFCF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2CF7E82-05E8-753B-4105-B4159106A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24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4FA2CB-9340-3F83-2374-E7C7C8B8A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709E68-F15E-A395-6D20-62D4B4596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246037-86CB-1860-1D96-00E404B45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DD9F4F0-958B-307C-A853-9F4E0E2940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8E287C-BA37-8F1B-E76F-1B98BFFED1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47E5AE8-462E-5EDF-CFF5-FC7487746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1FC9591-1A68-14F1-DD80-03CE7456B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B11563A2-2153-DCDB-46F1-D65067B27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933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14C119-2834-6A26-7D16-FED4BBCA9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CE35A64-C5E7-5021-7984-ACF83426F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5BF9D41-24F1-EEAE-CD7C-239216B57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3F94EAE-540C-278D-0C0A-B86EAE8A6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8142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DD8E9CC-31E1-FF9D-DC33-D5BEFE28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3B66143-899E-68C7-AE90-09B43F033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265A1A5-D774-AB7A-C523-B382B55BA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21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B0CE9-FC1D-B704-7750-DC163E470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D2792C-2FAC-60F5-CCE3-4CABC05E0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B7BF3EB-7FA3-5CAA-97CE-7295CF0BFA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0C3A29-EA17-F726-02ED-96CF68695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71E163-0761-ADAB-839B-D4C9813E9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A66CF1B-119A-493A-C4AB-41B5713B1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162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30A726-79C5-FD72-BB25-A2ABA336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E2AB216-6C9A-3705-4097-D5CB0E952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053BB72-F2E4-1B49-24FC-96F81326E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19A92A8-E396-4275-E985-E8B7BBC05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EBCFE4C-C51D-16E9-40FB-405897A1B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336C81E-2FF1-E4D1-1658-7EB0916B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738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45AF1E9-1ABD-C74F-31B7-79984786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254475A-3144-95E7-D352-329F6E090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3EA2A0A-CBB4-C196-C944-3C58CFBE90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18A18-F667-4A27-BC36-D38909F3F230}" type="datetimeFigureOut">
              <a:rPr lang="pl-PL" smtClean="0"/>
              <a:t>26.05.2023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251DFDE-DEB8-8891-4D64-DACE191AF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4A11052-F691-1F4D-82B1-D91191877C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14C57-3E98-45C4-BABA-9CE86A93F50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396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AD9B53-7156-817B-1D43-A729BA95E2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Schemat organizacyjny USK w Białymstoku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DA37637-4D78-5533-799E-20D6749F66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ul. M. C. Skłodowskiej 24a</a:t>
            </a:r>
            <a:br>
              <a:rPr lang="pl-PL" dirty="0"/>
            </a:br>
            <a:r>
              <a:rPr lang="pl-PL" dirty="0"/>
              <a:t>15-276 Białystok</a:t>
            </a:r>
          </a:p>
        </p:txBody>
      </p:sp>
    </p:spTree>
    <p:extLst>
      <p:ext uri="{BB962C8B-B14F-4D97-AF65-F5344CB8AC3E}">
        <p14:creationId xmlns:p14="http://schemas.microsoft.com/office/powerpoint/2010/main" val="894772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chemat blokowy: proces 15">
            <a:extLst>
              <a:ext uri="{FF2B5EF4-FFF2-40B4-BE49-F238E27FC236}">
                <a16:creationId xmlns:a16="http://schemas.microsoft.com/office/drawing/2014/main" id="{D10A4750-4308-3F3F-890A-6E703C69F3E6}"/>
              </a:ext>
            </a:extLst>
          </p:cNvPr>
          <p:cNvSpPr/>
          <p:nvPr/>
        </p:nvSpPr>
        <p:spPr>
          <a:xfrm>
            <a:off x="10908000" y="792000"/>
            <a:ext cx="1141485" cy="2077809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5" name="Schemat blokowy: proces 14">
            <a:extLst>
              <a:ext uri="{FF2B5EF4-FFF2-40B4-BE49-F238E27FC236}">
                <a16:creationId xmlns:a16="http://schemas.microsoft.com/office/drawing/2014/main" id="{BA66ABA5-3F12-07A8-C8B2-0D1F3BD5FF27}"/>
              </a:ext>
            </a:extLst>
          </p:cNvPr>
          <p:cNvSpPr/>
          <p:nvPr/>
        </p:nvSpPr>
        <p:spPr>
          <a:xfrm>
            <a:off x="9480376" y="792000"/>
            <a:ext cx="1174207" cy="1924291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14" name="Schemat blokowy: proces 13">
            <a:extLst>
              <a:ext uri="{FF2B5EF4-FFF2-40B4-BE49-F238E27FC236}">
                <a16:creationId xmlns:a16="http://schemas.microsoft.com/office/drawing/2014/main" id="{60977101-873E-A789-695C-8EF358BAD1EB}"/>
              </a:ext>
            </a:extLst>
          </p:cNvPr>
          <p:cNvSpPr/>
          <p:nvPr/>
        </p:nvSpPr>
        <p:spPr>
          <a:xfrm>
            <a:off x="8189382" y="792000"/>
            <a:ext cx="1141485" cy="2632496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Schemat blokowy: proces 2">
            <a:extLst>
              <a:ext uri="{FF2B5EF4-FFF2-40B4-BE49-F238E27FC236}">
                <a16:creationId xmlns:a16="http://schemas.microsoft.com/office/drawing/2014/main" id="{5569D617-0248-7DB1-B2A9-AF78EC1EC1EC}"/>
              </a:ext>
            </a:extLst>
          </p:cNvPr>
          <p:cNvSpPr/>
          <p:nvPr/>
        </p:nvSpPr>
        <p:spPr>
          <a:xfrm>
            <a:off x="93005" y="792000"/>
            <a:ext cx="1152000" cy="1615618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Tło niebieskie">
            <a:extLst>
              <a:ext uri="{FF2B5EF4-FFF2-40B4-BE49-F238E27FC236}">
                <a16:creationId xmlns:a16="http://schemas.microsoft.com/office/drawing/2014/main" id="{AD86D1FA-D664-8732-448F-763A48D51590}"/>
              </a:ext>
            </a:extLst>
          </p:cNvPr>
          <p:cNvSpPr/>
          <p:nvPr/>
        </p:nvSpPr>
        <p:spPr>
          <a:xfrm>
            <a:off x="1504296" y="792000"/>
            <a:ext cx="6566919" cy="60025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24" name="Prostokąt: zaokrąglone rogi 2023">
            <a:extLst>
              <a:ext uri="{FF2B5EF4-FFF2-40B4-BE49-F238E27FC236}">
                <a16:creationId xmlns:a16="http://schemas.microsoft.com/office/drawing/2014/main" id="{131D749D-0AA8-A01F-0D43-DBACE1C33BE9}"/>
              </a:ext>
            </a:extLst>
          </p:cNvPr>
          <p:cNvSpPr/>
          <p:nvPr/>
        </p:nvSpPr>
        <p:spPr>
          <a:xfrm>
            <a:off x="6313202" y="0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b="1" dirty="0"/>
              <a:t>Rektor Uniwersytetu</a:t>
            </a:r>
            <a:r>
              <a:rPr lang="pl-PL" sz="600" b="1" baseline="0" dirty="0"/>
              <a:t> Medycznego</a:t>
            </a:r>
            <a:endParaRPr lang="pl-PL" sz="600" b="1" dirty="0"/>
          </a:p>
        </p:txBody>
      </p:sp>
      <p:sp>
        <p:nvSpPr>
          <p:cNvPr id="2025" name="Prostokąt: zaokrąglone rogi 2024">
            <a:extLst>
              <a:ext uri="{FF2B5EF4-FFF2-40B4-BE49-F238E27FC236}">
                <a16:creationId xmlns:a16="http://schemas.microsoft.com/office/drawing/2014/main" id="{75171BD4-F552-466A-A0FA-2D76D7AA69CC}"/>
              </a:ext>
            </a:extLst>
          </p:cNvPr>
          <p:cNvSpPr/>
          <p:nvPr/>
        </p:nvSpPr>
        <p:spPr>
          <a:xfrm>
            <a:off x="6314877" y="260648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Dyrektor</a:t>
            </a:r>
          </a:p>
        </p:txBody>
      </p:sp>
      <p:sp>
        <p:nvSpPr>
          <p:cNvPr id="2027" name="Prostokąt: zaokrąglone rogi 2026">
            <a:extLst>
              <a:ext uri="{FF2B5EF4-FFF2-40B4-BE49-F238E27FC236}">
                <a16:creationId xmlns:a16="http://schemas.microsoft.com/office/drawing/2014/main" id="{769D52F5-10C7-4496-B4FB-F623C2E3726E}"/>
              </a:ext>
            </a:extLst>
          </p:cNvPr>
          <p:cNvSpPr/>
          <p:nvPr/>
        </p:nvSpPr>
        <p:spPr>
          <a:xfrm>
            <a:off x="4871864" y="264410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Rada Społeczna Szpitala</a:t>
            </a:r>
          </a:p>
        </p:txBody>
      </p:sp>
      <p:sp>
        <p:nvSpPr>
          <p:cNvPr id="2029" name="Prostokąt: zaokrąglone rogi 2028">
            <a:extLst>
              <a:ext uri="{FF2B5EF4-FFF2-40B4-BE49-F238E27FC236}">
                <a16:creationId xmlns:a16="http://schemas.microsoft.com/office/drawing/2014/main" id="{4497266B-3398-45D6-8C74-41B60A97D0A7}"/>
              </a:ext>
            </a:extLst>
          </p:cNvPr>
          <p:cNvSpPr/>
          <p:nvPr/>
        </p:nvSpPr>
        <p:spPr>
          <a:xfrm>
            <a:off x="7757890" y="262001"/>
            <a:ext cx="1080000" cy="21600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Pełnomocnik</a:t>
            </a:r>
            <a:r>
              <a:rPr lang="pl-PL" sz="600" baseline="0" dirty="0"/>
              <a:t> ds. Praw Pacjenta</a:t>
            </a:r>
            <a:endParaRPr lang="pl-PL" sz="600" dirty="0"/>
          </a:p>
        </p:txBody>
      </p:sp>
      <p:sp>
        <p:nvSpPr>
          <p:cNvPr id="2030" name="Prostokąt: zaokrąglone rogi 2029">
            <a:extLst>
              <a:ext uri="{FF2B5EF4-FFF2-40B4-BE49-F238E27FC236}">
                <a16:creationId xmlns:a16="http://schemas.microsoft.com/office/drawing/2014/main" id="{32F72129-472D-47AD-9ABE-742E19ED4282}"/>
              </a:ext>
            </a:extLst>
          </p:cNvPr>
          <p:cNvSpPr/>
          <p:nvPr/>
        </p:nvSpPr>
        <p:spPr>
          <a:xfrm>
            <a:off x="9497403" y="540000"/>
            <a:ext cx="1193400" cy="216000"/>
          </a:xfrm>
          <a:prstGeom prst="roundRect">
            <a:avLst>
              <a:gd name="adj" fmla="val 50000"/>
            </a:avLst>
          </a:prstGeom>
          <a:solidFill>
            <a:schemeClr val="accent2">
              <a:lumMod val="75000"/>
            </a:schemeClr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Zastępca Dyrektora ds. Finansowych</a:t>
            </a:r>
          </a:p>
        </p:txBody>
      </p:sp>
      <p:sp>
        <p:nvSpPr>
          <p:cNvPr id="2031" name="Prostokąt: zaokrąglone rogi 2030">
            <a:extLst>
              <a:ext uri="{FF2B5EF4-FFF2-40B4-BE49-F238E27FC236}">
                <a16:creationId xmlns:a16="http://schemas.microsoft.com/office/drawing/2014/main" id="{8D86B055-C898-4B11-BC3A-20132B6460A7}"/>
              </a:ext>
            </a:extLst>
          </p:cNvPr>
          <p:cNvSpPr/>
          <p:nvPr/>
        </p:nvSpPr>
        <p:spPr>
          <a:xfrm>
            <a:off x="10874932" y="540000"/>
            <a:ext cx="1195075" cy="216000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2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tx1"/>
                </a:solidFill>
              </a:rPr>
              <a:t>Zastępca Dyrektora ds. Techniczno -  Inwestycyjnych</a:t>
            </a:r>
          </a:p>
        </p:txBody>
      </p:sp>
      <p:sp>
        <p:nvSpPr>
          <p:cNvPr id="2032" name="Prostokąt: zaokrąglone rogi 2031">
            <a:extLst>
              <a:ext uri="{FF2B5EF4-FFF2-40B4-BE49-F238E27FC236}">
                <a16:creationId xmlns:a16="http://schemas.microsoft.com/office/drawing/2014/main" id="{08CC2F1B-D142-41DF-BC9D-CFCB43ABB426}"/>
              </a:ext>
            </a:extLst>
          </p:cNvPr>
          <p:cNvSpPr/>
          <p:nvPr/>
        </p:nvSpPr>
        <p:spPr>
          <a:xfrm>
            <a:off x="4173971" y="540000"/>
            <a:ext cx="1152000" cy="21600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6350">
            <a:solidFill>
              <a:schemeClr val="tx1"/>
            </a:solidFill>
            <a:miter lim="800000"/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bg1"/>
                </a:solidFill>
              </a:rPr>
              <a:t>Zastępca</a:t>
            </a:r>
            <a:r>
              <a:rPr lang="pl-PL" sz="600" baseline="0">
                <a:solidFill>
                  <a:schemeClr val="bg1"/>
                </a:solidFill>
              </a:rPr>
              <a:t> Dyrektora ds. Lecznictwa</a:t>
            </a:r>
            <a:endParaRPr lang="pl-PL" sz="600">
              <a:solidFill>
                <a:schemeClr val="bg1"/>
              </a:solidFill>
            </a:endParaRPr>
          </a:p>
        </p:txBody>
      </p:sp>
      <p:sp>
        <p:nvSpPr>
          <p:cNvPr id="2041" name="Prostokąt: zaokrąglone rogi 2040">
            <a:extLst>
              <a:ext uri="{FF2B5EF4-FFF2-40B4-BE49-F238E27FC236}">
                <a16:creationId xmlns:a16="http://schemas.microsoft.com/office/drawing/2014/main" id="{090263F4-4F57-4094-810B-C2D3A469519A}"/>
              </a:ext>
            </a:extLst>
          </p:cNvPr>
          <p:cNvSpPr/>
          <p:nvPr/>
        </p:nvSpPr>
        <p:spPr>
          <a:xfrm>
            <a:off x="3765820" y="243920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Chirurgii</a:t>
            </a:r>
            <a:r>
              <a:rPr lang="pl-PL" sz="600" baseline="0"/>
              <a:t> Klatki Piersiowej</a:t>
            </a:r>
            <a:endParaRPr lang="pl-PL" sz="600"/>
          </a:p>
        </p:txBody>
      </p:sp>
      <p:sp>
        <p:nvSpPr>
          <p:cNvPr id="2042" name="Prostokąt: zaokrąglone rogi 2041">
            <a:extLst>
              <a:ext uri="{FF2B5EF4-FFF2-40B4-BE49-F238E27FC236}">
                <a16:creationId xmlns:a16="http://schemas.microsoft.com/office/drawing/2014/main" id="{EE7FD139-ABF9-47F0-8A57-F839E1BA5B15}"/>
              </a:ext>
            </a:extLst>
          </p:cNvPr>
          <p:cNvSpPr/>
          <p:nvPr/>
        </p:nvSpPr>
        <p:spPr>
          <a:xfrm>
            <a:off x="4862442" y="244955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Chirurgii Klatki Piersiowej</a:t>
            </a:r>
          </a:p>
        </p:txBody>
      </p:sp>
      <p:cxnSp>
        <p:nvCxnSpPr>
          <p:cNvPr id="2043" name="Łącznik prosty 2042">
            <a:extLst>
              <a:ext uri="{FF2B5EF4-FFF2-40B4-BE49-F238E27FC236}">
                <a16:creationId xmlns:a16="http://schemas.microsoft.com/office/drawing/2014/main" id="{0D5FC2F7-1C63-4C7B-8298-D9F41C1A308C}"/>
              </a:ext>
            </a:extLst>
          </p:cNvPr>
          <p:cNvCxnSpPr>
            <a:stCxn id="2041" idx="3"/>
            <a:endCxn id="2042" idx="1"/>
          </p:cNvCxnSpPr>
          <p:nvPr/>
        </p:nvCxnSpPr>
        <p:spPr>
          <a:xfrm>
            <a:off x="4665820" y="2549088"/>
            <a:ext cx="196622" cy="1034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4" name="Prostokąt: zaokrąglone rogi 2043">
            <a:extLst>
              <a:ext uri="{FF2B5EF4-FFF2-40B4-BE49-F238E27FC236}">
                <a16:creationId xmlns:a16="http://schemas.microsoft.com/office/drawing/2014/main" id="{B723D1FB-B680-4402-9B02-BF1A57FD8A29}"/>
              </a:ext>
            </a:extLst>
          </p:cNvPr>
          <p:cNvSpPr/>
          <p:nvPr/>
        </p:nvSpPr>
        <p:spPr>
          <a:xfrm>
            <a:off x="3765821" y="2689823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Ortopedii, Traumatologii i Chirurgii Ręki</a:t>
            </a:r>
          </a:p>
        </p:txBody>
      </p:sp>
      <p:sp>
        <p:nvSpPr>
          <p:cNvPr id="2045" name="Prostokąt: zaokrąglone rogi 2044">
            <a:extLst>
              <a:ext uri="{FF2B5EF4-FFF2-40B4-BE49-F238E27FC236}">
                <a16:creationId xmlns:a16="http://schemas.microsoft.com/office/drawing/2014/main" id="{C0CBF7FD-1A8D-4A34-B7F6-2F11D0E0B6A9}"/>
              </a:ext>
            </a:extLst>
          </p:cNvPr>
          <p:cNvSpPr/>
          <p:nvPr/>
        </p:nvSpPr>
        <p:spPr>
          <a:xfrm>
            <a:off x="4862442" y="2704756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Urazowo-Ortopedycznej</a:t>
            </a:r>
            <a:endParaRPr lang="pl-PL" sz="600">
              <a:effectLst/>
            </a:endParaRPr>
          </a:p>
        </p:txBody>
      </p:sp>
      <p:cxnSp>
        <p:nvCxnSpPr>
          <p:cNvPr id="2046" name="Łącznik prosty 2045">
            <a:extLst>
              <a:ext uri="{FF2B5EF4-FFF2-40B4-BE49-F238E27FC236}">
                <a16:creationId xmlns:a16="http://schemas.microsoft.com/office/drawing/2014/main" id="{772684F6-5F42-46FE-8983-C929196C7AD6}"/>
              </a:ext>
            </a:extLst>
          </p:cNvPr>
          <p:cNvCxnSpPr>
            <a:stCxn id="2044" idx="3"/>
            <a:endCxn id="2045" idx="1"/>
          </p:cNvCxnSpPr>
          <p:nvPr/>
        </p:nvCxnSpPr>
        <p:spPr>
          <a:xfrm>
            <a:off x="4665821" y="2836337"/>
            <a:ext cx="196621" cy="1493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47" name="Prostokąt: zaokrąglone rogi 2046">
            <a:extLst>
              <a:ext uri="{FF2B5EF4-FFF2-40B4-BE49-F238E27FC236}">
                <a16:creationId xmlns:a16="http://schemas.microsoft.com/office/drawing/2014/main" id="{667FA193-1393-4232-BEDF-AEB1E146079F}"/>
              </a:ext>
            </a:extLst>
          </p:cNvPr>
          <p:cNvSpPr/>
          <p:nvPr/>
        </p:nvSpPr>
        <p:spPr>
          <a:xfrm>
            <a:off x="3762992" y="301370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Urologii</a:t>
            </a:r>
          </a:p>
        </p:txBody>
      </p:sp>
      <p:sp>
        <p:nvSpPr>
          <p:cNvPr id="2048" name="Prostokąt: zaokrąglone rogi 2047">
            <a:extLst>
              <a:ext uri="{FF2B5EF4-FFF2-40B4-BE49-F238E27FC236}">
                <a16:creationId xmlns:a16="http://schemas.microsoft.com/office/drawing/2014/main" id="{7435C16A-F5DD-476F-AE73-FD6DB54CAEAC}"/>
              </a:ext>
            </a:extLst>
          </p:cNvPr>
          <p:cNvSpPr/>
          <p:nvPr/>
        </p:nvSpPr>
        <p:spPr>
          <a:xfrm>
            <a:off x="4862442" y="3033219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Urologiczna</a:t>
            </a:r>
          </a:p>
        </p:txBody>
      </p:sp>
      <p:cxnSp>
        <p:nvCxnSpPr>
          <p:cNvPr id="2049" name="Łącznik prosty 2048">
            <a:extLst>
              <a:ext uri="{FF2B5EF4-FFF2-40B4-BE49-F238E27FC236}">
                <a16:creationId xmlns:a16="http://schemas.microsoft.com/office/drawing/2014/main" id="{7F0AE0F5-41FE-4DAE-A2B6-93FDEA7FD7F9}"/>
              </a:ext>
            </a:extLst>
          </p:cNvPr>
          <p:cNvCxnSpPr>
            <a:stCxn id="2047" idx="3"/>
            <a:endCxn id="2048" idx="1"/>
          </p:cNvCxnSpPr>
          <p:nvPr/>
        </p:nvCxnSpPr>
        <p:spPr>
          <a:xfrm>
            <a:off x="4662992" y="3068643"/>
            <a:ext cx="199450" cy="1951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0" name="Prostokąt: zaokrąglone rogi 2049">
            <a:extLst>
              <a:ext uri="{FF2B5EF4-FFF2-40B4-BE49-F238E27FC236}">
                <a16:creationId xmlns:a16="http://schemas.microsoft.com/office/drawing/2014/main" id="{C64F226F-76EE-4378-B3C5-963893700C9C}"/>
              </a:ext>
            </a:extLst>
          </p:cNvPr>
          <p:cNvSpPr/>
          <p:nvPr/>
        </p:nvSpPr>
        <p:spPr>
          <a:xfrm>
            <a:off x="1620000" y="2091461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</a:t>
            </a:r>
            <a:r>
              <a:rPr lang="pl-PL" sz="600" baseline="0"/>
              <a:t> Neurologii</a:t>
            </a:r>
          </a:p>
        </p:txBody>
      </p:sp>
      <p:sp>
        <p:nvSpPr>
          <p:cNvPr id="2051" name="Prostokąt: zaokrąglone rogi 2050">
            <a:extLst>
              <a:ext uri="{FF2B5EF4-FFF2-40B4-BE49-F238E27FC236}">
                <a16:creationId xmlns:a16="http://schemas.microsoft.com/office/drawing/2014/main" id="{2D3C67F9-9D12-47CB-BC99-C92170E9BD52}"/>
              </a:ext>
            </a:extLst>
          </p:cNvPr>
          <p:cNvSpPr/>
          <p:nvPr/>
        </p:nvSpPr>
        <p:spPr>
          <a:xfrm>
            <a:off x="2736000" y="207350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Neurologiczna</a:t>
            </a:r>
            <a:endParaRPr lang="pl-PL" sz="600" baseline="0"/>
          </a:p>
        </p:txBody>
      </p:sp>
      <p:sp>
        <p:nvSpPr>
          <p:cNvPr id="2052" name="Prostokąt: zaokrąglone rogi 2051">
            <a:extLst>
              <a:ext uri="{FF2B5EF4-FFF2-40B4-BE49-F238E27FC236}">
                <a16:creationId xmlns:a16="http://schemas.microsoft.com/office/drawing/2014/main" id="{8558D9B5-33F7-45B7-A89B-B837AF68C638}"/>
              </a:ext>
            </a:extLst>
          </p:cNvPr>
          <p:cNvSpPr/>
          <p:nvPr/>
        </p:nvSpPr>
        <p:spPr>
          <a:xfrm>
            <a:off x="1620000" y="2211149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Oddział Udarowy</a:t>
            </a:r>
            <a:endParaRPr lang="pl-PL" sz="600" baseline="0"/>
          </a:p>
        </p:txBody>
      </p:sp>
      <p:sp>
        <p:nvSpPr>
          <p:cNvPr id="2053" name="Prostokąt: zaokrąglone rogi 2052">
            <a:extLst>
              <a:ext uri="{FF2B5EF4-FFF2-40B4-BE49-F238E27FC236}">
                <a16:creationId xmlns:a16="http://schemas.microsoft.com/office/drawing/2014/main" id="{04D5991C-F4A6-4306-9102-0CEA63EC74EB}"/>
              </a:ext>
            </a:extLst>
          </p:cNvPr>
          <p:cNvSpPr>
            <a:spLocks noChangeAspect="1"/>
          </p:cNvSpPr>
          <p:nvPr/>
        </p:nvSpPr>
        <p:spPr>
          <a:xfrm>
            <a:off x="1620000" y="2330837"/>
            <a:ext cx="900000" cy="47575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Gastroenterologii i Chorób Wewnętrznych</a:t>
            </a:r>
            <a:endParaRPr lang="pl-PL" sz="600" baseline="0"/>
          </a:p>
        </p:txBody>
      </p:sp>
      <p:sp>
        <p:nvSpPr>
          <p:cNvPr id="2054" name="Prostokąt: zaokrąglone rogi 2053">
            <a:extLst>
              <a:ext uri="{FF2B5EF4-FFF2-40B4-BE49-F238E27FC236}">
                <a16:creationId xmlns:a16="http://schemas.microsoft.com/office/drawing/2014/main" id="{987A6B8A-7579-4DDE-985A-55961D2F729C}"/>
              </a:ext>
            </a:extLst>
          </p:cNvPr>
          <p:cNvSpPr/>
          <p:nvPr/>
        </p:nvSpPr>
        <p:spPr>
          <a:xfrm>
            <a:off x="2736000" y="231792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Gastroenterologiczna</a:t>
            </a:r>
            <a:endParaRPr lang="pl-PL" sz="600" baseline="0"/>
          </a:p>
        </p:txBody>
      </p:sp>
      <p:sp>
        <p:nvSpPr>
          <p:cNvPr id="2055" name="Prostokąt: zaokrąglone rogi 2054">
            <a:extLst>
              <a:ext uri="{FF2B5EF4-FFF2-40B4-BE49-F238E27FC236}">
                <a16:creationId xmlns:a16="http://schemas.microsoft.com/office/drawing/2014/main" id="{10977194-4EF5-45E3-888D-7B2551CC33A2}"/>
              </a:ext>
            </a:extLst>
          </p:cNvPr>
          <p:cNvSpPr/>
          <p:nvPr/>
        </p:nvSpPr>
        <p:spPr>
          <a:xfrm>
            <a:off x="2736000" y="2562349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Prac. Endoskopii Przewodu Pokarm.</a:t>
            </a:r>
            <a:endParaRPr lang="pl-PL" sz="600" baseline="0"/>
          </a:p>
        </p:txBody>
      </p:sp>
      <p:sp>
        <p:nvSpPr>
          <p:cNvPr id="2058" name="Prostokąt: zaokrąglone rogi 2057">
            <a:extLst>
              <a:ext uri="{FF2B5EF4-FFF2-40B4-BE49-F238E27FC236}">
                <a16:creationId xmlns:a16="http://schemas.microsoft.com/office/drawing/2014/main" id="{E1EAB5C8-5F42-4C7E-8132-7FD6D8C8702E}"/>
              </a:ext>
            </a:extLst>
          </p:cNvPr>
          <p:cNvSpPr>
            <a:spLocks/>
          </p:cNvSpPr>
          <p:nvPr/>
        </p:nvSpPr>
        <p:spPr>
          <a:xfrm>
            <a:off x="100053" y="540000"/>
            <a:ext cx="1152000" cy="216000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numCol="1" spcCol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Pielęgniarka</a:t>
            </a:r>
            <a:r>
              <a:rPr lang="pl-PL" sz="600" baseline="0" dirty="0"/>
              <a:t> Naczelna</a:t>
            </a:r>
            <a:endParaRPr lang="pl-PL" sz="600" dirty="0"/>
          </a:p>
        </p:txBody>
      </p:sp>
      <p:cxnSp>
        <p:nvCxnSpPr>
          <p:cNvPr id="2069" name="Łącznik: łamany 2068">
            <a:extLst>
              <a:ext uri="{FF2B5EF4-FFF2-40B4-BE49-F238E27FC236}">
                <a16:creationId xmlns:a16="http://schemas.microsoft.com/office/drawing/2014/main" id="{86980347-9464-4101-BC22-7CA11AC2216C}"/>
              </a:ext>
            </a:extLst>
          </p:cNvPr>
          <p:cNvCxnSpPr>
            <a:cxnSpLocks/>
            <a:stCxn id="2070" idx="3"/>
            <a:endCxn id="2075" idx="1"/>
          </p:cNvCxnSpPr>
          <p:nvPr/>
        </p:nvCxnSpPr>
        <p:spPr>
          <a:xfrm>
            <a:off x="2520000" y="1055671"/>
            <a:ext cx="216000" cy="504339"/>
          </a:xfrm>
          <a:prstGeom prst="bentConnector3">
            <a:avLst>
              <a:gd name="adj1" fmla="val 3677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0" name="Prostokąt: zaokrąglone rogi 2069">
            <a:extLst>
              <a:ext uri="{FF2B5EF4-FFF2-40B4-BE49-F238E27FC236}">
                <a16:creationId xmlns:a16="http://schemas.microsoft.com/office/drawing/2014/main" id="{8E26CCE1-1385-47E2-93CA-9705629312C0}"/>
              </a:ext>
            </a:extLst>
          </p:cNvPr>
          <p:cNvSpPr/>
          <p:nvPr/>
        </p:nvSpPr>
        <p:spPr>
          <a:xfrm>
            <a:off x="1620000" y="900000"/>
            <a:ext cx="900000" cy="31134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Kardiologii z OINK</a:t>
            </a:r>
          </a:p>
        </p:txBody>
      </p:sp>
      <p:sp>
        <p:nvSpPr>
          <p:cNvPr id="2071" name="Prostokąt: zaokrąglone rogi 2070">
            <a:extLst>
              <a:ext uri="{FF2B5EF4-FFF2-40B4-BE49-F238E27FC236}">
                <a16:creationId xmlns:a16="http://schemas.microsoft.com/office/drawing/2014/main" id="{0BA59F01-2722-4734-A37C-A3D3F90FD61E}"/>
              </a:ext>
            </a:extLst>
          </p:cNvPr>
          <p:cNvSpPr/>
          <p:nvPr/>
        </p:nvSpPr>
        <p:spPr>
          <a:xfrm>
            <a:off x="1620000" y="1239458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Kardiologii Inwazyjnej z OIOK i Pracownią Hemodynamiki</a:t>
            </a:r>
          </a:p>
        </p:txBody>
      </p:sp>
      <p:sp>
        <p:nvSpPr>
          <p:cNvPr id="2072" name="Prostokąt: zaokrąglone rogi 2071">
            <a:extLst>
              <a:ext uri="{FF2B5EF4-FFF2-40B4-BE49-F238E27FC236}">
                <a16:creationId xmlns:a16="http://schemas.microsoft.com/office/drawing/2014/main" id="{B04C32AC-B6BF-4010-8EE4-3AE34B8F7F5F}"/>
              </a:ext>
            </a:extLst>
          </p:cNvPr>
          <p:cNvSpPr/>
          <p:nvPr/>
        </p:nvSpPr>
        <p:spPr>
          <a:xfrm>
            <a:off x="2736000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Echokardiograficzna</a:t>
            </a:r>
          </a:p>
        </p:txBody>
      </p:sp>
      <p:sp>
        <p:nvSpPr>
          <p:cNvPr id="2073" name="Prostokąt: zaokrąglone rogi 2072">
            <a:extLst>
              <a:ext uri="{FF2B5EF4-FFF2-40B4-BE49-F238E27FC236}">
                <a16:creationId xmlns:a16="http://schemas.microsoft.com/office/drawing/2014/main" id="{61457FF0-BBFF-4478-9DF9-F6A3CA5FFD28}"/>
              </a:ext>
            </a:extLst>
          </p:cNvPr>
          <p:cNvSpPr/>
          <p:nvPr/>
        </p:nvSpPr>
        <p:spPr>
          <a:xfrm>
            <a:off x="2736000" y="1144422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effectLst/>
              </a:rPr>
              <a:t>Prac. Prób Wysiłkowych</a:t>
            </a:r>
          </a:p>
        </p:txBody>
      </p:sp>
      <p:sp>
        <p:nvSpPr>
          <p:cNvPr id="2074" name="Prostokąt: zaokrąglone rogi 2073">
            <a:extLst>
              <a:ext uri="{FF2B5EF4-FFF2-40B4-BE49-F238E27FC236}">
                <a16:creationId xmlns:a16="http://schemas.microsoft.com/office/drawing/2014/main" id="{2F86F7B7-98AB-418E-AE94-1204482B45CE}"/>
              </a:ext>
            </a:extLst>
          </p:cNvPr>
          <p:cNvSpPr/>
          <p:nvPr/>
        </p:nvSpPr>
        <p:spPr>
          <a:xfrm>
            <a:off x="2736000" y="126064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Prac. Elektrofizjologii i Lecz. Zaburzeń Rytmu Serca</a:t>
            </a:r>
          </a:p>
        </p:txBody>
      </p:sp>
      <p:sp>
        <p:nvSpPr>
          <p:cNvPr id="2075" name="Prostokąt: zaokrąglone rogi 2074">
            <a:extLst>
              <a:ext uri="{FF2B5EF4-FFF2-40B4-BE49-F238E27FC236}">
                <a16:creationId xmlns:a16="http://schemas.microsoft.com/office/drawing/2014/main" id="{4266A665-CD3F-4684-9E4C-A021E92202A3}"/>
              </a:ext>
            </a:extLst>
          </p:cNvPr>
          <p:cNvSpPr/>
          <p:nvPr/>
        </p:nvSpPr>
        <p:spPr>
          <a:xfrm>
            <a:off x="2736000" y="1505067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Kardiologiczna</a:t>
            </a:r>
          </a:p>
        </p:txBody>
      </p:sp>
      <p:cxnSp>
        <p:nvCxnSpPr>
          <p:cNvPr id="2076" name="Łącznik: łamany 2075">
            <a:extLst>
              <a:ext uri="{FF2B5EF4-FFF2-40B4-BE49-F238E27FC236}">
                <a16:creationId xmlns:a16="http://schemas.microsoft.com/office/drawing/2014/main" id="{96CD2761-76B3-43A3-8418-6251C2EBBB1D}"/>
              </a:ext>
            </a:extLst>
          </p:cNvPr>
          <p:cNvCxnSpPr>
            <a:cxnSpLocks/>
            <a:stCxn id="2070" idx="3"/>
            <a:endCxn id="2072" idx="1"/>
          </p:cNvCxnSpPr>
          <p:nvPr/>
        </p:nvCxnSpPr>
        <p:spPr>
          <a:xfrm flipV="1">
            <a:off x="2520000" y="1009885"/>
            <a:ext cx="216000" cy="457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7" name="Łącznik: łamany 2076">
            <a:extLst>
              <a:ext uri="{FF2B5EF4-FFF2-40B4-BE49-F238E27FC236}">
                <a16:creationId xmlns:a16="http://schemas.microsoft.com/office/drawing/2014/main" id="{5CEFF0AF-9CA7-4435-86BC-88A928BC519D}"/>
              </a:ext>
            </a:extLst>
          </p:cNvPr>
          <p:cNvCxnSpPr>
            <a:cxnSpLocks/>
            <a:stCxn id="2070" idx="3"/>
            <a:endCxn id="2073" idx="1"/>
          </p:cNvCxnSpPr>
          <p:nvPr/>
        </p:nvCxnSpPr>
        <p:spPr>
          <a:xfrm>
            <a:off x="2520000" y="1055671"/>
            <a:ext cx="216000" cy="13453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8" name="Łącznik: łamany 2077">
            <a:extLst>
              <a:ext uri="{FF2B5EF4-FFF2-40B4-BE49-F238E27FC236}">
                <a16:creationId xmlns:a16="http://schemas.microsoft.com/office/drawing/2014/main" id="{3F38FF0B-4F99-4EBC-B8F7-96B0070979D6}"/>
              </a:ext>
            </a:extLst>
          </p:cNvPr>
          <p:cNvCxnSpPr>
            <a:cxnSpLocks/>
            <a:stCxn id="2070" idx="3"/>
            <a:endCxn id="2074" idx="1"/>
          </p:cNvCxnSpPr>
          <p:nvPr/>
        </p:nvCxnSpPr>
        <p:spPr>
          <a:xfrm>
            <a:off x="2520000" y="1055671"/>
            <a:ext cx="216000" cy="31485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79" name="Łącznik: łamany 2078">
            <a:extLst>
              <a:ext uri="{FF2B5EF4-FFF2-40B4-BE49-F238E27FC236}">
                <a16:creationId xmlns:a16="http://schemas.microsoft.com/office/drawing/2014/main" id="{3A2273AD-837E-4A37-BC6E-F3056D407252}"/>
              </a:ext>
            </a:extLst>
          </p:cNvPr>
          <p:cNvCxnSpPr>
            <a:cxnSpLocks/>
            <a:endCxn id="2075" idx="1"/>
          </p:cNvCxnSpPr>
          <p:nvPr/>
        </p:nvCxnSpPr>
        <p:spPr>
          <a:xfrm>
            <a:off x="2527963" y="1480406"/>
            <a:ext cx="208037" cy="79604"/>
          </a:xfrm>
          <a:prstGeom prst="bentConnector3">
            <a:avLst>
              <a:gd name="adj1" fmla="val 34739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0" name="Prostokąt: zaokrąglone rogi 2079">
            <a:extLst>
              <a:ext uri="{FF2B5EF4-FFF2-40B4-BE49-F238E27FC236}">
                <a16:creationId xmlns:a16="http://schemas.microsoft.com/office/drawing/2014/main" id="{91F5B778-55F4-47F1-A250-4A7E272EB91E}"/>
              </a:ext>
            </a:extLst>
          </p:cNvPr>
          <p:cNvSpPr/>
          <p:nvPr/>
        </p:nvSpPr>
        <p:spPr>
          <a:xfrm>
            <a:off x="1620000" y="1633858"/>
            <a:ext cx="900000" cy="4294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Endokrynologii, Diabetologii i Chorób Wewnętrznych</a:t>
            </a:r>
          </a:p>
        </p:txBody>
      </p:sp>
      <p:sp>
        <p:nvSpPr>
          <p:cNvPr id="2081" name="Prostokąt: zaokrąglone rogi 2080">
            <a:extLst>
              <a:ext uri="{FF2B5EF4-FFF2-40B4-BE49-F238E27FC236}">
                <a16:creationId xmlns:a16="http://schemas.microsoft.com/office/drawing/2014/main" id="{FA2CCFF4-D819-43D6-808B-C7D9AFA28CFA}"/>
              </a:ext>
            </a:extLst>
          </p:cNvPr>
          <p:cNvSpPr/>
          <p:nvPr/>
        </p:nvSpPr>
        <p:spPr>
          <a:xfrm>
            <a:off x="2736000" y="163960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Endokrynologiczna</a:t>
            </a:r>
          </a:p>
        </p:txBody>
      </p:sp>
      <p:sp>
        <p:nvSpPr>
          <p:cNvPr id="2082" name="Prostokąt: zaokrąglone rogi 2081">
            <a:extLst>
              <a:ext uri="{FF2B5EF4-FFF2-40B4-BE49-F238E27FC236}">
                <a16:creationId xmlns:a16="http://schemas.microsoft.com/office/drawing/2014/main" id="{E701BCB9-A36F-45F4-B9AC-320E6FE4571D}"/>
              </a:ext>
            </a:extLst>
          </p:cNvPr>
          <p:cNvSpPr/>
          <p:nvPr/>
        </p:nvSpPr>
        <p:spPr>
          <a:xfrm>
            <a:off x="2736000" y="1884026"/>
            <a:ext cx="900000" cy="1648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Diabetologiczna</a:t>
            </a:r>
          </a:p>
        </p:txBody>
      </p:sp>
      <p:cxnSp>
        <p:nvCxnSpPr>
          <p:cNvPr id="2083" name="Łącznik: łamany 2082">
            <a:extLst>
              <a:ext uri="{FF2B5EF4-FFF2-40B4-BE49-F238E27FC236}">
                <a16:creationId xmlns:a16="http://schemas.microsoft.com/office/drawing/2014/main" id="{2606C046-DFBD-49B9-A42A-742B53C3AF4C}"/>
              </a:ext>
            </a:extLst>
          </p:cNvPr>
          <p:cNvCxnSpPr>
            <a:cxnSpLocks/>
            <a:stCxn id="2080" idx="3"/>
            <a:endCxn id="2081" idx="1"/>
          </p:cNvCxnSpPr>
          <p:nvPr/>
        </p:nvCxnSpPr>
        <p:spPr>
          <a:xfrm flipV="1">
            <a:off x="2520000" y="1749489"/>
            <a:ext cx="216000" cy="9911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84" name="Łącznik: łamany 2083">
            <a:extLst>
              <a:ext uri="{FF2B5EF4-FFF2-40B4-BE49-F238E27FC236}">
                <a16:creationId xmlns:a16="http://schemas.microsoft.com/office/drawing/2014/main" id="{D822CE10-1128-4D7E-A9FE-EEA654FFAA7E}"/>
              </a:ext>
            </a:extLst>
          </p:cNvPr>
          <p:cNvCxnSpPr>
            <a:cxnSpLocks/>
            <a:stCxn id="2080" idx="3"/>
            <a:endCxn id="2082" idx="1"/>
          </p:cNvCxnSpPr>
          <p:nvPr/>
        </p:nvCxnSpPr>
        <p:spPr>
          <a:xfrm>
            <a:off x="2520000" y="1848601"/>
            <a:ext cx="216000" cy="11783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85" name="Prostokąt: zaokrąglone rogi 2084">
            <a:extLst>
              <a:ext uri="{FF2B5EF4-FFF2-40B4-BE49-F238E27FC236}">
                <a16:creationId xmlns:a16="http://schemas.microsoft.com/office/drawing/2014/main" id="{DDDDA400-D95B-4DB5-B0ED-5FFC815861EA}"/>
              </a:ext>
            </a:extLst>
          </p:cNvPr>
          <p:cNvSpPr/>
          <p:nvPr/>
        </p:nvSpPr>
        <p:spPr>
          <a:xfrm>
            <a:off x="3762985" y="900000"/>
            <a:ext cx="900000" cy="57481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I Klinika Chirurgii Ogólnej </a:t>
            </a:r>
          </a:p>
          <a:p>
            <a:pPr algn="ctr"/>
            <a:r>
              <a:rPr lang="pl-PL" sz="600" dirty="0"/>
              <a:t>i Endokrynologicznej</a:t>
            </a:r>
          </a:p>
        </p:txBody>
      </p:sp>
      <p:sp>
        <p:nvSpPr>
          <p:cNvPr id="2086" name="Prostokąt: zaokrąglone rogi 2085">
            <a:extLst>
              <a:ext uri="{FF2B5EF4-FFF2-40B4-BE49-F238E27FC236}">
                <a16:creationId xmlns:a16="http://schemas.microsoft.com/office/drawing/2014/main" id="{D43E596F-56EE-42E0-8BEB-9CB2A01A993C}"/>
              </a:ext>
            </a:extLst>
          </p:cNvPr>
          <p:cNvSpPr/>
          <p:nvPr/>
        </p:nvSpPr>
        <p:spPr>
          <a:xfrm>
            <a:off x="4862442" y="1155206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</a:t>
            </a:r>
            <a:r>
              <a:rPr lang="pl-PL" sz="600" baseline="0"/>
              <a:t> I Chirurgii Ogólnej</a:t>
            </a:r>
            <a:endParaRPr lang="pl-PL" sz="600"/>
          </a:p>
        </p:txBody>
      </p:sp>
      <p:sp>
        <p:nvSpPr>
          <p:cNvPr id="2087" name="Prostokąt: zaokrąglone rogi 2086">
            <a:extLst>
              <a:ext uri="{FF2B5EF4-FFF2-40B4-BE49-F238E27FC236}">
                <a16:creationId xmlns:a16="http://schemas.microsoft.com/office/drawing/2014/main" id="{FBB7B014-7069-467F-8220-11D079E4E046}"/>
              </a:ext>
            </a:extLst>
          </p:cNvPr>
          <p:cNvSpPr/>
          <p:nvPr/>
        </p:nvSpPr>
        <p:spPr>
          <a:xfrm>
            <a:off x="4862442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Zespół Chirurgii Plastycznej Jednego Dnia</a:t>
            </a:r>
          </a:p>
        </p:txBody>
      </p:sp>
      <p:sp>
        <p:nvSpPr>
          <p:cNvPr id="2088" name="Prostokąt: zaokrąglone rogi 2087">
            <a:extLst>
              <a:ext uri="{FF2B5EF4-FFF2-40B4-BE49-F238E27FC236}">
                <a16:creationId xmlns:a16="http://schemas.microsoft.com/office/drawing/2014/main" id="{672D81F1-B14A-4EA7-9EE4-9DD2FA75C8A5}"/>
              </a:ext>
            </a:extLst>
          </p:cNvPr>
          <p:cNvSpPr/>
          <p:nvPr/>
        </p:nvSpPr>
        <p:spPr>
          <a:xfrm>
            <a:off x="4862442" y="128221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dla Chorych ze Stomią</a:t>
            </a:r>
          </a:p>
        </p:txBody>
      </p:sp>
      <p:cxnSp>
        <p:nvCxnSpPr>
          <p:cNvPr id="2089" name="Łącznik: łamany 2088">
            <a:extLst>
              <a:ext uri="{FF2B5EF4-FFF2-40B4-BE49-F238E27FC236}">
                <a16:creationId xmlns:a16="http://schemas.microsoft.com/office/drawing/2014/main" id="{8C3CB785-CD4A-4C51-833C-CA4D3A9F512D}"/>
              </a:ext>
            </a:extLst>
          </p:cNvPr>
          <p:cNvCxnSpPr>
            <a:stCxn id="2085" idx="3"/>
            <a:endCxn id="2087" idx="1"/>
          </p:cNvCxnSpPr>
          <p:nvPr/>
        </p:nvCxnSpPr>
        <p:spPr>
          <a:xfrm flipV="1">
            <a:off x="4662985" y="1009885"/>
            <a:ext cx="199457" cy="17752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0" name="Łącznik: łamany 2089">
            <a:extLst>
              <a:ext uri="{FF2B5EF4-FFF2-40B4-BE49-F238E27FC236}">
                <a16:creationId xmlns:a16="http://schemas.microsoft.com/office/drawing/2014/main" id="{40BF4F33-7DE2-43F6-B672-565CD2882105}"/>
              </a:ext>
            </a:extLst>
          </p:cNvPr>
          <p:cNvCxnSpPr>
            <a:stCxn id="2085" idx="3"/>
            <a:endCxn id="2086" idx="1"/>
          </p:cNvCxnSpPr>
          <p:nvPr/>
        </p:nvCxnSpPr>
        <p:spPr>
          <a:xfrm>
            <a:off x="4662985" y="1187408"/>
            <a:ext cx="199457" cy="1358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1" name="Łącznik: łamany 2090">
            <a:extLst>
              <a:ext uri="{FF2B5EF4-FFF2-40B4-BE49-F238E27FC236}">
                <a16:creationId xmlns:a16="http://schemas.microsoft.com/office/drawing/2014/main" id="{D99C786B-22EE-4684-8382-DC668D8405AA}"/>
              </a:ext>
            </a:extLst>
          </p:cNvPr>
          <p:cNvCxnSpPr>
            <a:stCxn id="2085" idx="3"/>
            <a:endCxn id="2088" idx="1"/>
          </p:cNvCxnSpPr>
          <p:nvPr/>
        </p:nvCxnSpPr>
        <p:spPr>
          <a:xfrm>
            <a:off x="4662985" y="1187408"/>
            <a:ext cx="199457" cy="20469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2" name="Prostokąt: zaokrąglone rogi 2091">
            <a:extLst>
              <a:ext uri="{FF2B5EF4-FFF2-40B4-BE49-F238E27FC236}">
                <a16:creationId xmlns:a16="http://schemas.microsoft.com/office/drawing/2014/main" id="{A29B7119-3ABC-4F5B-A151-6FDB18F9042A}"/>
              </a:ext>
            </a:extLst>
          </p:cNvPr>
          <p:cNvSpPr/>
          <p:nvPr/>
        </p:nvSpPr>
        <p:spPr>
          <a:xfrm>
            <a:off x="3762998" y="1505665"/>
            <a:ext cx="900000" cy="876659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II Klinika Chirurgii Ogólnej, Gastroenterologicznej</a:t>
            </a:r>
          </a:p>
          <a:p>
            <a:pPr algn="ctr"/>
            <a:r>
              <a:rPr lang="pl-PL" sz="600"/>
              <a:t> i Onkologicznej</a:t>
            </a:r>
          </a:p>
        </p:txBody>
      </p:sp>
      <p:sp>
        <p:nvSpPr>
          <p:cNvPr id="2093" name="Prostokąt: zaokrąglone rogi 2092">
            <a:extLst>
              <a:ext uri="{FF2B5EF4-FFF2-40B4-BE49-F238E27FC236}">
                <a16:creationId xmlns:a16="http://schemas.microsoft.com/office/drawing/2014/main" id="{8381DE35-3484-47E2-AA40-C63C0B9AEBEE}"/>
              </a:ext>
            </a:extLst>
          </p:cNvPr>
          <p:cNvSpPr/>
          <p:nvPr/>
        </p:nvSpPr>
        <p:spPr>
          <a:xfrm>
            <a:off x="4862442" y="1537419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II Kliniki Chirurgii Ogólnej, Gastroenterelogicznej i Onkologicznej</a:t>
            </a:r>
          </a:p>
        </p:txBody>
      </p:sp>
      <p:sp>
        <p:nvSpPr>
          <p:cNvPr id="2094" name="Prostokąt: zaokrąglone rogi 2093">
            <a:extLst>
              <a:ext uri="{FF2B5EF4-FFF2-40B4-BE49-F238E27FC236}">
                <a16:creationId xmlns:a16="http://schemas.microsoft.com/office/drawing/2014/main" id="{46C771E7-652D-43FF-B689-08A8738C5898}"/>
              </a:ext>
            </a:extLst>
          </p:cNvPr>
          <p:cNvSpPr/>
          <p:nvPr/>
        </p:nvSpPr>
        <p:spPr>
          <a:xfrm>
            <a:off x="4862442" y="1939138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Leczenia Żywieniowego</a:t>
            </a:r>
          </a:p>
        </p:txBody>
      </p:sp>
      <p:cxnSp>
        <p:nvCxnSpPr>
          <p:cNvPr id="2095" name="Łącznik: łamany 2094">
            <a:extLst>
              <a:ext uri="{FF2B5EF4-FFF2-40B4-BE49-F238E27FC236}">
                <a16:creationId xmlns:a16="http://schemas.microsoft.com/office/drawing/2014/main" id="{38073A53-D004-4FB2-8E2E-84C9FB15C24C}"/>
              </a:ext>
            </a:extLst>
          </p:cNvPr>
          <p:cNvCxnSpPr>
            <a:cxnSpLocks/>
            <a:stCxn id="2092" idx="3"/>
            <a:endCxn id="2093" idx="1"/>
          </p:cNvCxnSpPr>
          <p:nvPr/>
        </p:nvCxnSpPr>
        <p:spPr>
          <a:xfrm flipV="1">
            <a:off x="4662998" y="1720561"/>
            <a:ext cx="199444" cy="22343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96" name="Łącznik: łamany 2095">
            <a:extLst>
              <a:ext uri="{FF2B5EF4-FFF2-40B4-BE49-F238E27FC236}">
                <a16:creationId xmlns:a16="http://schemas.microsoft.com/office/drawing/2014/main" id="{547105D2-756C-49C8-A332-A4CADA8DE217}"/>
              </a:ext>
            </a:extLst>
          </p:cNvPr>
          <p:cNvCxnSpPr>
            <a:cxnSpLocks/>
            <a:stCxn id="2092" idx="3"/>
            <a:endCxn id="2094" idx="1"/>
          </p:cNvCxnSpPr>
          <p:nvPr/>
        </p:nvCxnSpPr>
        <p:spPr>
          <a:xfrm>
            <a:off x="4662998" y="1943995"/>
            <a:ext cx="199444" cy="10502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97" name="Prostokąt: zaokrąglone rogi 2096">
            <a:extLst>
              <a:ext uri="{FF2B5EF4-FFF2-40B4-BE49-F238E27FC236}">
                <a16:creationId xmlns:a16="http://schemas.microsoft.com/office/drawing/2014/main" id="{8D38698F-EAE9-405D-98FA-47CF94733951}"/>
              </a:ext>
            </a:extLst>
          </p:cNvPr>
          <p:cNvSpPr/>
          <p:nvPr/>
        </p:nvSpPr>
        <p:spPr>
          <a:xfrm>
            <a:off x="5868000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Medycyny Nuklearnej</a:t>
            </a:r>
          </a:p>
        </p:txBody>
      </p:sp>
      <p:sp>
        <p:nvSpPr>
          <p:cNvPr id="2098" name="Prostokąt: zaokrąglone rogi 2097">
            <a:extLst>
              <a:ext uri="{FF2B5EF4-FFF2-40B4-BE49-F238E27FC236}">
                <a16:creationId xmlns:a16="http://schemas.microsoft.com/office/drawing/2014/main" id="{593C2F4F-4B3F-4E89-881C-A033C8C6601C}"/>
              </a:ext>
            </a:extLst>
          </p:cNvPr>
          <p:cNvSpPr/>
          <p:nvPr/>
        </p:nvSpPr>
        <p:spPr>
          <a:xfrm>
            <a:off x="6948000" y="90000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Medycy Nuklearnej</a:t>
            </a:r>
          </a:p>
        </p:txBody>
      </p:sp>
      <p:cxnSp>
        <p:nvCxnSpPr>
          <p:cNvPr id="2099" name="Łącznik prosty 2098">
            <a:extLst>
              <a:ext uri="{FF2B5EF4-FFF2-40B4-BE49-F238E27FC236}">
                <a16:creationId xmlns:a16="http://schemas.microsoft.com/office/drawing/2014/main" id="{1B4BCA67-4FEE-4FA4-AEAA-C954AD2541CE}"/>
              </a:ext>
            </a:extLst>
          </p:cNvPr>
          <p:cNvCxnSpPr>
            <a:cxnSpLocks/>
            <a:stCxn id="2097" idx="3"/>
            <a:endCxn id="2098" idx="1"/>
          </p:cNvCxnSpPr>
          <p:nvPr/>
        </p:nvCxnSpPr>
        <p:spPr>
          <a:xfrm>
            <a:off x="6768000" y="1009885"/>
            <a:ext cx="180000" cy="0"/>
          </a:xfrm>
          <a:prstGeom prst="line">
            <a:avLst/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00" name="Prostokąt: zaokrąglone rogi 2099">
            <a:extLst>
              <a:ext uri="{FF2B5EF4-FFF2-40B4-BE49-F238E27FC236}">
                <a16:creationId xmlns:a16="http://schemas.microsoft.com/office/drawing/2014/main" id="{7F98666C-0FBC-4ED7-A2D1-2EDC8F15770C}"/>
              </a:ext>
            </a:extLst>
          </p:cNvPr>
          <p:cNvSpPr/>
          <p:nvPr/>
        </p:nvSpPr>
        <p:spPr>
          <a:xfrm>
            <a:off x="5868000" y="1157340"/>
            <a:ext cx="900000" cy="78750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Radiologii</a:t>
            </a:r>
          </a:p>
        </p:txBody>
      </p:sp>
      <p:sp>
        <p:nvSpPr>
          <p:cNvPr id="2101" name="Prostokąt: zaokrąglone rogi 2100">
            <a:extLst>
              <a:ext uri="{FF2B5EF4-FFF2-40B4-BE49-F238E27FC236}">
                <a16:creationId xmlns:a16="http://schemas.microsoft.com/office/drawing/2014/main" id="{EEB7BAED-8A06-4BB7-8843-736FC67ED865}"/>
              </a:ext>
            </a:extLst>
          </p:cNvPr>
          <p:cNvSpPr/>
          <p:nvPr/>
        </p:nvSpPr>
        <p:spPr>
          <a:xfrm>
            <a:off x="6948000" y="1158785"/>
            <a:ext cx="900000" cy="2178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Tomografii Komputerowej</a:t>
            </a:r>
          </a:p>
        </p:txBody>
      </p:sp>
      <p:sp>
        <p:nvSpPr>
          <p:cNvPr id="2102" name="Prostokąt: zaokrąglone rogi 2101">
            <a:extLst>
              <a:ext uri="{FF2B5EF4-FFF2-40B4-BE49-F238E27FC236}">
                <a16:creationId xmlns:a16="http://schemas.microsoft.com/office/drawing/2014/main" id="{6D392F21-ED6D-4120-88CE-CBA0EF49D76B}"/>
              </a:ext>
            </a:extLst>
          </p:cNvPr>
          <p:cNvSpPr/>
          <p:nvPr/>
        </p:nvSpPr>
        <p:spPr>
          <a:xfrm>
            <a:off x="6948000" y="1415686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Angiografii RTG</a:t>
            </a:r>
          </a:p>
        </p:txBody>
      </p:sp>
      <p:sp>
        <p:nvSpPr>
          <p:cNvPr id="2103" name="Prostokąt: zaokrąglone rogi 2102">
            <a:extLst>
              <a:ext uri="{FF2B5EF4-FFF2-40B4-BE49-F238E27FC236}">
                <a16:creationId xmlns:a16="http://schemas.microsoft.com/office/drawing/2014/main" id="{095E1FB7-7C79-4A2F-BA35-9BA21360FD13}"/>
              </a:ext>
            </a:extLst>
          </p:cNvPr>
          <p:cNvSpPr/>
          <p:nvPr/>
        </p:nvSpPr>
        <p:spPr>
          <a:xfrm>
            <a:off x="6948000" y="1545487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</a:t>
            </a:r>
            <a:r>
              <a:rPr lang="pl-PL" sz="600" baseline="0"/>
              <a:t> USG</a:t>
            </a:r>
          </a:p>
        </p:txBody>
      </p:sp>
      <p:sp>
        <p:nvSpPr>
          <p:cNvPr id="2104" name="Prostokąt: zaokrąglone rogi 2103">
            <a:extLst>
              <a:ext uri="{FF2B5EF4-FFF2-40B4-BE49-F238E27FC236}">
                <a16:creationId xmlns:a16="http://schemas.microsoft.com/office/drawing/2014/main" id="{5889044D-00BD-45E5-AD4C-F507602EFD86}"/>
              </a:ext>
            </a:extLst>
          </p:cNvPr>
          <p:cNvSpPr/>
          <p:nvPr/>
        </p:nvSpPr>
        <p:spPr>
          <a:xfrm>
            <a:off x="6948000" y="1675288"/>
            <a:ext cx="900000" cy="90786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RTG Ogólnej</a:t>
            </a:r>
          </a:p>
        </p:txBody>
      </p:sp>
      <p:sp>
        <p:nvSpPr>
          <p:cNvPr id="2105" name="Prostokąt: zaokrąglone rogi 2104">
            <a:extLst>
              <a:ext uri="{FF2B5EF4-FFF2-40B4-BE49-F238E27FC236}">
                <a16:creationId xmlns:a16="http://schemas.microsoft.com/office/drawing/2014/main" id="{1A3ACD2D-37DD-4D11-93DB-35EE5D79D100}"/>
              </a:ext>
            </a:extLst>
          </p:cNvPr>
          <p:cNvSpPr/>
          <p:nvPr/>
        </p:nvSpPr>
        <p:spPr>
          <a:xfrm>
            <a:off x="6948000" y="1805089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Densytometrii</a:t>
            </a:r>
          </a:p>
        </p:txBody>
      </p:sp>
      <p:cxnSp>
        <p:nvCxnSpPr>
          <p:cNvPr id="2106" name="Łącznik: łamany 2105">
            <a:extLst>
              <a:ext uri="{FF2B5EF4-FFF2-40B4-BE49-F238E27FC236}">
                <a16:creationId xmlns:a16="http://schemas.microsoft.com/office/drawing/2014/main" id="{B26EF634-B39B-47C2-9942-AB7F050CF0BE}"/>
              </a:ext>
            </a:extLst>
          </p:cNvPr>
          <p:cNvCxnSpPr>
            <a:cxnSpLocks/>
            <a:stCxn id="2100" idx="3"/>
            <a:endCxn id="2101" idx="1"/>
          </p:cNvCxnSpPr>
          <p:nvPr/>
        </p:nvCxnSpPr>
        <p:spPr>
          <a:xfrm flipV="1">
            <a:off x="6768000" y="1267728"/>
            <a:ext cx="180000" cy="28336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7" name="Łącznik: łamany 2106">
            <a:extLst>
              <a:ext uri="{FF2B5EF4-FFF2-40B4-BE49-F238E27FC236}">
                <a16:creationId xmlns:a16="http://schemas.microsoft.com/office/drawing/2014/main" id="{68D3A5B8-7B87-47E3-9CD1-D18ECF0931E0}"/>
              </a:ext>
            </a:extLst>
          </p:cNvPr>
          <p:cNvCxnSpPr>
            <a:cxnSpLocks/>
            <a:stCxn id="2100" idx="3"/>
            <a:endCxn id="2102" idx="1"/>
          </p:cNvCxnSpPr>
          <p:nvPr/>
        </p:nvCxnSpPr>
        <p:spPr>
          <a:xfrm flipV="1">
            <a:off x="6768000" y="1461079"/>
            <a:ext cx="180000" cy="9001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8" name="Łącznik: łamany 2107">
            <a:extLst>
              <a:ext uri="{FF2B5EF4-FFF2-40B4-BE49-F238E27FC236}">
                <a16:creationId xmlns:a16="http://schemas.microsoft.com/office/drawing/2014/main" id="{B2551932-717A-4A54-B5CC-717678CF4350}"/>
              </a:ext>
            </a:extLst>
          </p:cNvPr>
          <p:cNvCxnSpPr>
            <a:cxnSpLocks/>
            <a:stCxn id="2100" idx="3"/>
            <a:endCxn id="2104" idx="1"/>
          </p:cNvCxnSpPr>
          <p:nvPr/>
        </p:nvCxnSpPr>
        <p:spPr>
          <a:xfrm>
            <a:off x="6768000" y="1551094"/>
            <a:ext cx="180000" cy="16958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09" name="Łącznik: łamany 2108">
            <a:extLst>
              <a:ext uri="{FF2B5EF4-FFF2-40B4-BE49-F238E27FC236}">
                <a16:creationId xmlns:a16="http://schemas.microsoft.com/office/drawing/2014/main" id="{BC9B0D81-E2FE-4388-9DDA-CEA919F1F934}"/>
              </a:ext>
            </a:extLst>
          </p:cNvPr>
          <p:cNvCxnSpPr>
            <a:cxnSpLocks/>
            <a:stCxn id="2100" idx="3"/>
            <a:endCxn id="2105" idx="1"/>
          </p:cNvCxnSpPr>
          <p:nvPr/>
        </p:nvCxnSpPr>
        <p:spPr>
          <a:xfrm>
            <a:off x="6768000" y="1551094"/>
            <a:ext cx="180000" cy="32599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0" name="Łącznik: łamany 2109">
            <a:extLst>
              <a:ext uri="{FF2B5EF4-FFF2-40B4-BE49-F238E27FC236}">
                <a16:creationId xmlns:a16="http://schemas.microsoft.com/office/drawing/2014/main" id="{95F79F69-BF39-45FD-8A93-0EDD9CE03D54}"/>
              </a:ext>
            </a:extLst>
          </p:cNvPr>
          <p:cNvCxnSpPr>
            <a:cxnSpLocks/>
            <a:stCxn id="2050" idx="3"/>
            <a:endCxn id="2051" idx="1"/>
          </p:cNvCxnSpPr>
          <p:nvPr/>
        </p:nvCxnSpPr>
        <p:spPr>
          <a:xfrm>
            <a:off x="2520000" y="2137247"/>
            <a:ext cx="216000" cy="4614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1" name="Łącznik: łamany 2110">
            <a:extLst>
              <a:ext uri="{FF2B5EF4-FFF2-40B4-BE49-F238E27FC236}">
                <a16:creationId xmlns:a16="http://schemas.microsoft.com/office/drawing/2014/main" id="{4899965D-B4F8-4C08-81DF-F98724742856}"/>
              </a:ext>
            </a:extLst>
          </p:cNvPr>
          <p:cNvCxnSpPr>
            <a:cxnSpLocks/>
            <a:stCxn id="2052" idx="3"/>
            <a:endCxn id="2051" idx="1"/>
          </p:cNvCxnSpPr>
          <p:nvPr/>
        </p:nvCxnSpPr>
        <p:spPr>
          <a:xfrm flipV="1">
            <a:off x="2520000" y="2183390"/>
            <a:ext cx="216000" cy="7354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2" name="Łącznik: łamany 2111">
            <a:extLst>
              <a:ext uri="{FF2B5EF4-FFF2-40B4-BE49-F238E27FC236}">
                <a16:creationId xmlns:a16="http://schemas.microsoft.com/office/drawing/2014/main" id="{9799C451-DC74-4464-83AB-F68AA2FAF24C}"/>
              </a:ext>
            </a:extLst>
          </p:cNvPr>
          <p:cNvCxnSpPr>
            <a:cxnSpLocks/>
            <a:stCxn id="2053" idx="3"/>
            <a:endCxn id="2054" idx="1"/>
          </p:cNvCxnSpPr>
          <p:nvPr/>
        </p:nvCxnSpPr>
        <p:spPr>
          <a:xfrm flipV="1">
            <a:off x="2520000" y="2427812"/>
            <a:ext cx="216000" cy="14090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3" name="Łącznik: łamany 2112">
            <a:extLst>
              <a:ext uri="{FF2B5EF4-FFF2-40B4-BE49-F238E27FC236}">
                <a16:creationId xmlns:a16="http://schemas.microsoft.com/office/drawing/2014/main" id="{FBD9F196-5864-4E03-9BE9-6FDDD400287B}"/>
              </a:ext>
            </a:extLst>
          </p:cNvPr>
          <p:cNvCxnSpPr>
            <a:cxnSpLocks/>
            <a:stCxn id="2053" idx="3"/>
            <a:endCxn id="2055" idx="1"/>
          </p:cNvCxnSpPr>
          <p:nvPr/>
        </p:nvCxnSpPr>
        <p:spPr>
          <a:xfrm>
            <a:off x="2520000" y="2568712"/>
            <a:ext cx="216000" cy="10352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14" name="Prostokąt: zaokrąglone rogi 2113">
            <a:extLst>
              <a:ext uri="{FF2B5EF4-FFF2-40B4-BE49-F238E27FC236}">
                <a16:creationId xmlns:a16="http://schemas.microsoft.com/office/drawing/2014/main" id="{5C7D2F3C-1792-423C-A92E-F23B7E51F67A}"/>
              </a:ext>
            </a:extLst>
          </p:cNvPr>
          <p:cNvSpPr/>
          <p:nvPr/>
        </p:nvSpPr>
        <p:spPr>
          <a:xfrm>
            <a:off x="1620000" y="283488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Hematologii z Pododdziałem Chorób Naczyń</a:t>
            </a:r>
            <a:endParaRPr lang="pl-PL" sz="600" baseline="0"/>
          </a:p>
        </p:txBody>
      </p:sp>
      <p:sp>
        <p:nvSpPr>
          <p:cNvPr id="2115" name="Prostokąt: zaokrąglone rogi 2114">
            <a:extLst>
              <a:ext uri="{FF2B5EF4-FFF2-40B4-BE49-F238E27FC236}">
                <a16:creationId xmlns:a16="http://schemas.microsoft.com/office/drawing/2014/main" id="{C614330E-B7D3-480D-9A3D-76E1348D5AE5}"/>
              </a:ext>
            </a:extLst>
          </p:cNvPr>
          <p:cNvSpPr/>
          <p:nvPr/>
        </p:nvSpPr>
        <p:spPr>
          <a:xfrm>
            <a:off x="2736000" y="2806771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Hematologiczna</a:t>
            </a:r>
            <a:endParaRPr lang="pl-PL" sz="600" baseline="0"/>
          </a:p>
        </p:txBody>
      </p:sp>
      <p:sp>
        <p:nvSpPr>
          <p:cNvPr id="2116" name="Prostokąt: zaokrąglone rogi 2115">
            <a:extLst>
              <a:ext uri="{FF2B5EF4-FFF2-40B4-BE49-F238E27FC236}">
                <a16:creationId xmlns:a16="http://schemas.microsoft.com/office/drawing/2014/main" id="{F5BBE4AF-3B00-416C-A9B6-70DF74CE1D33}"/>
              </a:ext>
            </a:extLst>
          </p:cNvPr>
          <p:cNvSpPr/>
          <p:nvPr/>
        </p:nvSpPr>
        <p:spPr>
          <a:xfrm>
            <a:off x="2736000" y="2925858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Transfuzjologii</a:t>
            </a:r>
            <a:endParaRPr lang="pl-PL" sz="600" baseline="0"/>
          </a:p>
        </p:txBody>
      </p:sp>
      <p:sp>
        <p:nvSpPr>
          <p:cNvPr id="2117" name="Prostokąt: zaokrąglone rogi 2116">
            <a:extLst>
              <a:ext uri="{FF2B5EF4-FFF2-40B4-BE49-F238E27FC236}">
                <a16:creationId xmlns:a16="http://schemas.microsoft.com/office/drawing/2014/main" id="{3950BB2F-6E6D-432E-A94B-2D1E6D444F2F}"/>
              </a:ext>
            </a:extLst>
          </p:cNvPr>
          <p:cNvSpPr/>
          <p:nvPr/>
        </p:nvSpPr>
        <p:spPr>
          <a:xfrm>
            <a:off x="2736000" y="3044945"/>
            <a:ext cx="900000" cy="9443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Angiologiczna</a:t>
            </a:r>
            <a:endParaRPr lang="pl-PL" sz="600" baseline="0"/>
          </a:p>
        </p:txBody>
      </p:sp>
      <p:cxnSp>
        <p:nvCxnSpPr>
          <p:cNvPr id="2118" name="Łącznik: łamany 2117">
            <a:extLst>
              <a:ext uri="{FF2B5EF4-FFF2-40B4-BE49-F238E27FC236}">
                <a16:creationId xmlns:a16="http://schemas.microsoft.com/office/drawing/2014/main" id="{AB3A1E0A-A245-41A7-AC39-B3A77CE6C578}"/>
              </a:ext>
            </a:extLst>
          </p:cNvPr>
          <p:cNvCxnSpPr>
            <a:cxnSpLocks/>
            <a:stCxn id="2114" idx="3"/>
            <a:endCxn id="2115" idx="1"/>
          </p:cNvCxnSpPr>
          <p:nvPr/>
        </p:nvCxnSpPr>
        <p:spPr>
          <a:xfrm flipV="1">
            <a:off x="2520000" y="2853989"/>
            <a:ext cx="216000" cy="14572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19" name="Łącznik: łamany 2118">
            <a:extLst>
              <a:ext uri="{FF2B5EF4-FFF2-40B4-BE49-F238E27FC236}">
                <a16:creationId xmlns:a16="http://schemas.microsoft.com/office/drawing/2014/main" id="{E268AF03-E7DA-4E99-A7D0-DE99D5BFBFF1}"/>
              </a:ext>
            </a:extLst>
          </p:cNvPr>
          <p:cNvCxnSpPr>
            <a:cxnSpLocks/>
            <a:stCxn id="2114" idx="3"/>
            <a:endCxn id="2116" idx="1"/>
          </p:cNvCxnSpPr>
          <p:nvPr/>
        </p:nvCxnSpPr>
        <p:spPr>
          <a:xfrm flipV="1">
            <a:off x="2520000" y="2973076"/>
            <a:ext cx="216000" cy="2663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0" name="Łącznik: łamany 2119">
            <a:extLst>
              <a:ext uri="{FF2B5EF4-FFF2-40B4-BE49-F238E27FC236}">
                <a16:creationId xmlns:a16="http://schemas.microsoft.com/office/drawing/2014/main" id="{21A7415A-BEA8-43F2-B9C7-048161276323}"/>
              </a:ext>
            </a:extLst>
          </p:cNvPr>
          <p:cNvCxnSpPr>
            <a:cxnSpLocks/>
            <a:stCxn id="2114" idx="3"/>
            <a:endCxn id="2117" idx="1"/>
          </p:cNvCxnSpPr>
          <p:nvPr/>
        </p:nvCxnSpPr>
        <p:spPr>
          <a:xfrm>
            <a:off x="2520000" y="2999715"/>
            <a:ext cx="216000" cy="9244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21" name="Prostokąt: zaokrąglone rogi 2120">
            <a:extLst>
              <a:ext uri="{FF2B5EF4-FFF2-40B4-BE49-F238E27FC236}">
                <a16:creationId xmlns:a16="http://schemas.microsoft.com/office/drawing/2014/main" id="{DDCF5DD9-8961-408D-8304-EE157DFB7172}"/>
              </a:ext>
            </a:extLst>
          </p:cNvPr>
          <p:cNvSpPr/>
          <p:nvPr/>
        </p:nvSpPr>
        <p:spPr>
          <a:xfrm>
            <a:off x="5868000" y="5716612"/>
            <a:ext cx="900000" cy="612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Zdrowia Psychicznego</a:t>
            </a:r>
          </a:p>
        </p:txBody>
      </p:sp>
      <p:sp>
        <p:nvSpPr>
          <p:cNvPr id="2122" name="Prostokąt: zaokrąglone rogi 2121">
            <a:extLst>
              <a:ext uri="{FF2B5EF4-FFF2-40B4-BE49-F238E27FC236}">
                <a16:creationId xmlns:a16="http://schemas.microsoft.com/office/drawing/2014/main" id="{59395C4E-C512-4E68-9CE0-08DECEEC58F4}"/>
              </a:ext>
            </a:extLst>
          </p:cNvPr>
          <p:cNvSpPr/>
          <p:nvPr/>
        </p:nvSpPr>
        <p:spPr>
          <a:xfrm>
            <a:off x="6948000" y="485641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Psychiatrii</a:t>
            </a:r>
          </a:p>
        </p:txBody>
      </p:sp>
      <p:sp>
        <p:nvSpPr>
          <p:cNvPr id="2123" name="Prostokąt: zaokrąglone rogi 2122">
            <a:extLst>
              <a:ext uri="{FF2B5EF4-FFF2-40B4-BE49-F238E27FC236}">
                <a16:creationId xmlns:a16="http://schemas.microsoft.com/office/drawing/2014/main" id="{A0B8066A-C2C7-4724-A5BC-DD8020257747}"/>
              </a:ext>
            </a:extLst>
          </p:cNvPr>
          <p:cNvSpPr/>
          <p:nvPr/>
        </p:nvSpPr>
        <p:spPr>
          <a:xfrm>
            <a:off x="6959900" y="5664245"/>
            <a:ext cx="900000" cy="10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850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Oddział </a:t>
            </a:r>
            <a:r>
              <a:rPr lang="pl-PL" sz="600"/>
              <a:t>Dzienny</a:t>
            </a:r>
            <a:r>
              <a:rPr lang="pl-PL" sz="600" baseline="0"/>
              <a:t> Psychiatryczny</a:t>
            </a:r>
            <a:endParaRPr lang="pl-PL" sz="600" dirty="0"/>
          </a:p>
        </p:txBody>
      </p:sp>
      <p:sp>
        <p:nvSpPr>
          <p:cNvPr id="2124" name="Prostokąt: zaokrąglone rogi 2123">
            <a:extLst>
              <a:ext uri="{FF2B5EF4-FFF2-40B4-BE49-F238E27FC236}">
                <a16:creationId xmlns:a16="http://schemas.microsoft.com/office/drawing/2014/main" id="{850CCAFD-A843-4D33-890B-0D4ED3F202DF}"/>
              </a:ext>
            </a:extLst>
          </p:cNvPr>
          <p:cNvSpPr/>
          <p:nvPr/>
        </p:nvSpPr>
        <p:spPr>
          <a:xfrm>
            <a:off x="6959900" y="5811260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Zdrowia Psychicznego</a:t>
            </a:r>
          </a:p>
        </p:txBody>
      </p:sp>
      <p:sp>
        <p:nvSpPr>
          <p:cNvPr id="2125" name="Prostokąt: zaokrąglone rogi 2124">
            <a:extLst>
              <a:ext uri="{FF2B5EF4-FFF2-40B4-BE49-F238E27FC236}">
                <a16:creationId xmlns:a16="http://schemas.microsoft.com/office/drawing/2014/main" id="{993A7BB0-1081-4964-AB2B-316E9E5322E6}"/>
              </a:ext>
            </a:extLst>
          </p:cNvPr>
          <p:cNvSpPr/>
          <p:nvPr/>
        </p:nvSpPr>
        <p:spPr>
          <a:xfrm>
            <a:off x="6959900" y="606627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Zespół</a:t>
            </a:r>
            <a:r>
              <a:rPr lang="pl-PL" sz="600" baseline="0" dirty="0"/>
              <a:t> Leczenia Środowiskowego</a:t>
            </a:r>
          </a:p>
        </p:txBody>
      </p:sp>
      <p:cxnSp>
        <p:nvCxnSpPr>
          <p:cNvPr id="2126" name="Łącznik: łamany 2125">
            <a:extLst>
              <a:ext uri="{FF2B5EF4-FFF2-40B4-BE49-F238E27FC236}">
                <a16:creationId xmlns:a16="http://schemas.microsoft.com/office/drawing/2014/main" id="{A8C89869-2589-4569-9001-1D1E26E55F42}"/>
              </a:ext>
            </a:extLst>
          </p:cNvPr>
          <p:cNvCxnSpPr>
            <a:cxnSpLocks/>
            <a:stCxn id="2121" idx="3"/>
            <a:endCxn id="2125" idx="1"/>
          </p:cNvCxnSpPr>
          <p:nvPr/>
        </p:nvCxnSpPr>
        <p:spPr>
          <a:xfrm>
            <a:off x="6768000" y="6022612"/>
            <a:ext cx="191900" cy="15166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8" name="Łącznik: łamany 2127">
            <a:extLst>
              <a:ext uri="{FF2B5EF4-FFF2-40B4-BE49-F238E27FC236}">
                <a16:creationId xmlns:a16="http://schemas.microsoft.com/office/drawing/2014/main" id="{B5AA0B19-718E-4E32-9E6F-9902B5942E8A}"/>
              </a:ext>
            </a:extLst>
          </p:cNvPr>
          <p:cNvCxnSpPr>
            <a:cxnSpLocks/>
            <a:stCxn id="2121" idx="3"/>
            <a:endCxn id="2124" idx="1"/>
          </p:cNvCxnSpPr>
          <p:nvPr/>
        </p:nvCxnSpPr>
        <p:spPr>
          <a:xfrm flipV="1">
            <a:off x="6768000" y="5919260"/>
            <a:ext cx="191900" cy="10335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29" name="Łącznik: łamany 2128">
            <a:extLst>
              <a:ext uri="{FF2B5EF4-FFF2-40B4-BE49-F238E27FC236}">
                <a16:creationId xmlns:a16="http://schemas.microsoft.com/office/drawing/2014/main" id="{921AB54A-809A-4C2D-8963-2D8C62DADF36}"/>
              </a:ext>
            </a:extLst>
          </p:cNvPr>
          <p:cNvCxnSpPr>
            <a:cxnSpLocks/>
            <a:stCxn id="2121" idx="3"/>
            <a:endCxn id="2123" idx="1"/>
          </p:cNvCxnSpPr>
          <p:nvPr/>
        </p:nvCxnSpPr>
        <p:spPr>
          <a:xfrm flipV="1">
            <a:off x="6768000" y="5718245"/>
            <a:ext cx="191900" cy="30436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30" name="Prostokąt: zaokrąglone rogi 2129">
            <a:extLst>
              <a:ext uri="{FF2B5EF4-FFF2-40B4-BE49-F238E27FC236}">
                <a16:creationId xmlns:a16="http://schemas.microsoft.com/office/drawing/2014/main" id="{B7E42DF0-83B8-4560-BA51-67D11D2111AC}"/>
              </a:ext>
            </a:extLst>
          </p:cNvPr>
          <p:cNvSpPr/>
          <p:nvPr/>
        </p:nvSpPr>
        <p:spPr>
          <a:xfrm>
            <a:off x="1620000" y="3440546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Reumatologii i Chorób Wewnętrznych</a:t>
            </a:r>
            <a:endParaRPr lang="pl-PL" sz="600">
              <a:effectLst/>
            </a:endParaRPr>
          </a:p>
        </p:txBody>
      </p:sp>
      <p:sp>
        <p:nvSpPr>
          <p:cNvPr id="2131" name="Prostokąt: zaokrąglone rogi 2130">
            <a:extLst>
              <a:ext uri="{FF2B5EF4-FFF2-40B4-BE49-F238E27FC236}">
                <a16:creationId xmlns:a16="http://schemas.microsoft.com/office/drawing/2014/main" id="{4A245389-DCD8-48D5-8D0D-DA28970EBDA6}"/>
              </a:ext>
            </a:extLst>
          </p:cNvPr>
          <p:cNvSpPr/>
          <p:nvPr/>
        </p:nvSpPr>
        <p:spPr>
          <a:xfrm>
            <a:off x="2736000" y="340845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Reumatologiczna</a:t>
            </a:r>
            <a:endParaRPr lang="pl-PL" sz="600">
              <a:effectLst/>
            </a:endParaRPr>
          </a:p>
        </p:txBody>
      </p:sp>
      <p:cxnSp>
        <p:nvCxnSpPr>
          <p:cNvPr id="2132" name="Łącznik prosty 2131">
            <a:extLst>
              <a:ext uri="{FF2B5EF4-FFF2-40B4-BE49-F238E27FC236}">
                <a16:creationId xmlns:a16="http://schemas.microsoft.com/office/drawing/2014/main" id="{74229B28-6FDE-474F-9FF5-807172E49105}"/>
              </a:ext>
            </a:extLst>
          </p:cNvPr>
          <p:cNvCxnSpPr>
            <a:cxnSpLocks/>
            <a:stCxn id="2130" idx="3"/>
            <a:endCxn id="2131" idx="1"/>
          </p:cNvCxnSpPr>
          <p:nvPr/>
        </p:nvCxnSpPr>
        <p:spPr>
          <a:xfrm flipV="1">
            <a:off x="2520000" y="3518339"/>
            <a:ext cx="216000" cy="32092"/>
          </a:xfrm>
          <a:prstGeom prst="line">
            <a:avLst/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33" name="Prostokąt: zaokrąglone rogi 2132">
            <a:extLst>
              <a:ext uri="{FF2B5EF4-FFF2-40B4-BE49-F238E27FC236}">
                <a16:creationId xmlns:a16="http://schemas.microsoft.com/office/drawing/2014/main" id="{524C4C5D-361C-428A-AAC7-28F2575529EC}"/>
              </a:ext>
            </a:extLst>
          </p:cNvPr>
          <p:cNvSpPr/>
          <p:nvPr/>
        </p:nvSpPr>
        <p:spPr>
          <a:xfrm>
            <a:off x="1620000" y="3192659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Alergologii i Chorób Wewnętrznych</a:t>
            </a:r>
            <a:endParaRPr lang="pl-PL" sz="600">
              <a:effectLst/>
            </a:endParaRPr>
          </a:p>
        </p:txBody>
      </p:sp>
      <p:sp>
        <p:nvSpPr>
          <p:cNvPr id="2134" name="Prostokąt: zaokrąglone rogi 2133">
            <a:extLst>
              <a:ext uri="{FF2B5EF4-FFF2-40B4-BE49-F238E27FC236}">
                <a16:creationId xmlns:a16="http://schemas.microsoft.com/office/drawing/2014/main" id="{92803E4F-5FF7-464C-A5EF-E12CEB0E6F40}"/>
              </a:ext>
            </a:extLst>
          </p:cNvPr>
          <p:cNvSpPr/>
          <p:nvPr/>
        </p:nvSpPr>
        <p:spPr>
          <a:xfrm>
            <a:off x="2736000" y="3164032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Alergologiczna</a:t>
            </a:r>
            <a:endParaRPr lang="pl-PL" sz="600">
              <a:effectLst/>
            </a:endParaRPr>
          </a:p>
        </p:txBody>
      </p:sp>
      <p:cxnSp>
        <p:nvCxnSpPr>
          <p:cNvPr id="2135" name="Łącznik prosty 2134">
            <a:extLst>
              <a:ext uri="{FF2B5EF4-FFF2-40B4-BE49-F238E27FC236}">
                <a16:creationId xmlns:a16="http://schemas.microsoft.com/office/drawing/2014/main" id="{6694C577-B069-4201-B476-C9A8E0A02DE2}"/>
              </a:ext>
            </a:extLst>
          </p:cNvPr>
          <p:cNvCxnSpPr>
            <a:cxnSpLocks/>
            <a:stCxn id="2133" idx="3"/>
            <a:endCxn id="2134" idx="1"/>
          </p:cNvCxnSpPr>
          <p:nvPr/>
        </p:nvCxnSpPr>
        <p:spPr>
          <a:xfrm flipV="1">
            <a:off x="2520000" y="3273917"/>
            <a:ext cx="216000" cy="28627"/>
          </a:xfrm>
          <a:prstGeom prst="line">
            <a:avLst/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36" name="Prostokąt: zaokrąglone rogi 2135">
            <a:extLst>
              <a:ext uri="{FF2B5EF4-FFF2-40B4-BE49-F238E27FC236}">
                <a16:creationId xmlns:a16="http://schemas.microsoft.com/office/drawing/2014/main" id="{8902BF85-A374-4F63-B51A-F5A89937890A}"/>
              </a:ext>
            </a:extLst>
          </p:cNvPr>
          <p:cNvSpPr/>
          <p:nvPr/>
        </p:nvSpPr>
        <p:spPr>
          <a:xfrm>
            <a:off x="1620000" y="3688433"/>
            <a:ext cx="900000" cy="69593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Rehabilitacji</a:t>
            </a:r>
          </a:p>
        </p:txBody>
      </p:sp>
      <p:sp>
        <p:nvSpPr>
          <p:cNvPr id="2137" name="Prostokąt: zaokrąglone rogi 2136">
            <a:extLst>
              <a:ext uri="{FF2B5EF4-FFF2-40B4-BE49-F238E27FC236}">
                <a16:creationId xmlns:a16="http://schemas.microsoft.com/office/drawing/2014/main" id="{A66DAF12-E854-449C-9DEF-B65EDBD60EDA}"/>
              </a:ext>
            </a:extLst>
          </p:cNvPr>
          <p:cNvSpPr/>
          <p:nvPr/>
        </p:nvSpPr>
        <p:spPr>
          <a:xfrm>
            <a:off x="2736000" y="3652876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Rehabilitacyjna</a:t>
            </a:r>
          </a:p>
        </p:txBody>
      </p:sp>
      <p:sp>
        <p:nvSpPr>
          <p:cNvPr id="2138" name="Prostokąt: zaokrąglone rogi 2137">
            <a:extLst>
              <a:ext uri="{FF2B5EF4-FFF2-40B4-BE49-F238E27FC236}">
                <a16:creationId xmlns:a16="http://schemas.microsoft.com/office/drawing/2014/main" id="{AA547A1A-F318-46F7-82C9-9151766F6B7A}"/>
              </a:ext>
            </a:extLst>
          </p:cNvPr>
          <p:cNvSpPr/>
          <p:nvPr/>
        </p:nvSpPr>
        <p:spPr>
          <a:xfrm>
            <a:off x="2736000" y="378741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Ośrodek Rehabilitacji Dziennej</a:t>
            </a:r>
          </a:p>
        </p:txBody>
      </p:sp>
      <p:sp>
        <p:nvSpPr>
          <p:cNvPr id="2139" name="Prostokąt: zaokrąglone rogi 2138">
            <a:extLst>
              <a:ext uri="{FF2B5EF4-FFF2-40B4-BE49-F238E27FC236}">
                <a16:creationId xmlns:a16="http://schemas.microsoft.com/office/drawing/2014/main" id="{091A610D-0A9F-4AD0-90EA-EA79435E34B4}"/>
              </a:ext>
            </a:extLst>
          </p:cNvPr>
          <p:cNvSpPr/>
          <p:nvPr/>
        </p:nvSpPr>
        <p:spPr>
          <a:xfrm>
            <a:off x="2736000" y="4166372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Ośrodek Rehabilitacji Kardiologicznej</a:t>
            </a:r>
          </a:p>
        </p:txBody>
      </p:sp>
      <p:sp>
        <p:nvSpPr>
          <p:cNvPr id="2140" name="Prostokąt: zaokrąglone rogi 2139">
            <a:extLst>
              <a:ext uri="{FF2B5EF4-FFF2-40B4-BE49-F238E27FC236}">
                <a16:creationId xmlns:a16="http://schemas.microsoft.com/office/drawing/2014/main" id="{DCF5C230-A974-4908-B577-06B1066E963C}"/>
              </a:ext>
            </a:extLst>
          </p:cNvPr>
          <p:cNvSpPr/>
          <p:nvPr/>
        </p:nvSpPr>
        <p:spPr>
          <a:xfrm>
            <a:off x="2736000" y="4031835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Pracownia fizjoterapii</a:t>
            </a:r>
          </a:p>
        </p:txBody>
      </p:sp>
      <p:cxnSp>
        <p:nvCxnSpPr>
          <p:cNvPr id="2141" name="Łącznik: łamany 2140">
            <a:extLst>
              <a:ext uri="{FF2B5EF4-FFF2-40B4-BE49-F238E27FC236}">
                <a16:creationId xmlns:a16="http://schemas.microsoft.com/office/drawing/2014/main" id="{06CAB8BF-F54F-4B5B-BFD0-C51563F58C38}"/>
              </a:ext>
            </a:extLst>
          </p:cNvPr>
          <p:cNvCxnSpPr>
            <a:cxnSpLocks/>
            <a:stCxn id="2136" idx="3"/>
            <a:endCxn id="2137" idx="1"/>
          </p:cNvCxnSpPr>
          <p:nvPr/>
        </p:nvCxnSpPr>
        <p:spPr>
          <a:xfrm flipV="1">
            <a:off x="2520000" y="3707819"/>
            <a:ext cx="216000" cy="32858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2" name="Łącznik: łamany 2141">
            <a:extLst>
              <a:ext uri="{FF2B5EF4-FFF2-40B4-BE49-F238E27FC236}">
                <a16:creationId xmlns:a16="http://schemas.microsoft.com/office/drawing/2014/main" id="{95CE384E-91FE-4EAD-ADA9-1D386AB3C90F}"/>
              </a:ext>
            </a:extLst>
          </p:cNvPr>
          <p:cNvCxnSpPr>
            <a:cxnSpLocks/>
            <a:stCxn id="2136" idx="3"/>
            <a:endCxn id="2140" idx="1"/>
          </p:cNvCxnSpPr>
          <p:nvPr/>
        </p:nvCxnSpPr>
        <p:spPr>
          <a:xfrm>
            <a:off x="2520000" y="4036402"/>
            <a:ext cx="216000" cy="5037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3" name="Łącznik: łamany 2142">
            <a:extLst>
              <a:ext uri="{FF2B5EF4-FFF2-40B4-BE49-F238E27FC236}">
                <a16:creationId xmlns:a16="http://schemas.microsoft.com/office/drawing/2014/main" id="{EBFE0537-3958-4A01-82BB-C84A28BBB421}"/>
              </a:ext>
            </a:extLst>
          </p:cNvPr>
          <p:cNvCxnSpPr>
            <a:cxnSpLocks/>
            <a:stCxn id="2136" idx="3"/>
            <a:endCxn id="2139" idx="1"/>
          </p:cNvCxnSpPr>
          <p:nvPr/>
        </p:nvCxnSpPr>
        <p:spPr>
          <a:xfrm>
            <a:off x="2520000" y="4036402"/>
            <a:ext cx="216000" cy="23985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4" name="Łącznik: łamany 2143">
            <a:extLst>
              <a:ext uri="{FF2B5EF4-FFF2-40B4-BE49-F238E27FC236}">
                <a16:creationId xmlns:a16="http://schemas.microsoft.com/office/drawing/2014/main" id="{F55F974F-74E8-4F75-850C-AD257D668A82}"/>
              </a:ext>
            </a:extLst>
          </p:cNvPr>
          <p:cNvCxnSpPr>
            <a:cxnSpLocks/>
            <a:stCxn id="2136" idx="3"/>
            <a:endCxn id="2138" idx="1"/>
          </p:cNvCxnSpPr>
          <p:nvPr/>
        </p:nvCxnSpPr>
        <p:spPr>
          <a:xfrm flipV="1">
            <a:off x="2520000" y="3897298"/>
            <a:ext cx="216000" cy="13910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45" name="Łącznik: łamany 2144">
            <a:extLst>
              <a:ext uri="{FF2B5EF4-FFF2-40B4-BE49-F238E27FC236}">
                <a16:creationId xmlns:a16="http://schemas.microsoft.com/office/drawing/2014/main" id="{D51B923B-A5C8-45A4-B752-1DA3AEEBC4CE}"/>
              </a:ext>
            </a:extLst>
          </p:cNvPr>
          <p:cNvCxnSpPr>
            <a:cxnSpLocks/>
            <a:stCxn id="2146" idx="3"/>
            <a:endCxn id="2147" idx="1"/>
          </p:cNvCxnSpPr>
          <p:nvPr/>
        </p:nvCxnSpPr>
        <p:spPr>
          <a:xfrm flipV="1">
            <a:off x="2520000" y="4575622"/>
            <a:ext cx="216000" cy="169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46" name="Prostokąt: zaokrąglone rogi 2145">
            <a:extLst>
              <a:ext uri="{FF2B5EF4-FFF2-40B4-BE49-F238E27FC236}">
                <a16:creationId xmlns:a16="http://schemas.microsoft.com/office/drawing/2014/main" id="{28B7C49F-46A1-4593-805B-4EBE29813384}"/>
              </a:ext>
            </a:extLst>
          </p:cNvPr>
          <p:cNvSpPr/>
          <p:nvPr/>
        </p:nvSpPr>
        <p:spPr>
          <a:xfrm>
            <a:off x="1620000" y="4412488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Anestezjologii i Intensywnej Terapii z Blokiem Operacyjnym</a:t>
            </a:r>
            <a:endParaRPr lang="pl-PL" sz="600">
              <a:effectLst/>
            </a:endParaRPr>
          </a:p>
        </p:txBody>
      </p:sp>
      <p:sp>
        <p:nvSpPr>
          <p:cNvPr id="2147" name="Prostokąt: zaokrąglone rogi 2146">
            <a:extLst>
              <a:ext uri="{FF2B5EF4-FFF2-40B4-BE49-F238E27FC236}">
                <a16:creationId xmlns:a16="http://schemas.microsoft.com/office/drawing/2014/main" id="{AE7085D8-F736-411E-B90E-0F9A584AD3A2}"/>
              </a:ext>
            </a:extLst>
          </p:cNvPr>
          <p:cNvSpPr/>
          <p:nvPr/>
        </p:nvSpPr>
        <p:spPr>
          <a:xfrm>
            <a:off x="2736000" y="4410794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Anestozjologiczna (Leczenie bólu)</a:t>
            </a:r>
            <a:endParaRPr lang="pl-PL" sz="600">
              <a:effectLst/>
            </a:endParaRPr>
          </a:p>
        </p:txBody>
      </p:sp>
      <p:sp>
        <p:nvSpPr>
          <p:cNvPr id="2148" name="Prostokąt: zaokrąglone rogi 2147">
            <a:extLst>
              <a:ext uri="{FF2B5EF4-FFF2-40B4-BE49-F238E27FC236}">
                <a16:creationId xmlns:a16="http://schemas.microsoft.com/office/drawing/2014/main" id="{8A82E2C5-DFB1-485B-A0F7-C03320747513}"/>
              </a:ext>
            </a:extLst>
          </p:cNvPr>
          <p:cNvSpPr/>
          <p:nvPr/>
        </p:nvSpPr>
        <p:spPr>
          <a:xfrm>
            <a:off x="1620000" y="477026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Kardiochirurgii </a:t>
            </a:r>
          </a:p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z Blokiem Operacyjnym</a:t>
            </a:r>
            <a:endParaRPr lang="pl-PL" sz="600">
              <a:effectLst/>
            </a:endParaRPr>
          </a:p>
        </p:txBody>
      </p:sp>
      <p:sp>
        <p:nvSpPr>
          <p:cNvPr id="2149" name="Prostokąt: zaokrąglone rogi 2148">
            <a:extLst>
              <a:ext uri="{FF2B5EF4-FFF2-40B4-BE49-F238E27FC236}">
                <a16:creationId xmlns:a16="http://schemas.microsoft.com/office/drawing/2014/main" id="{0121EA24-DF30-4692-83B0-586A7EF2DE84}"/>
              </a:ext>
            </a:extLst>
          </p:cNvPr>
          <p:cNvSpPr/>
          <p:nvPr/>
        </p:nvSpPr>
        <p:spPr>
          <a:xfrm>
            <a:off x="2736000" y="476510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Kardiochirurgiczna</a:t>
            </a:r>
            <a:endParaRPr lang="pl-PL" sz="600">
              <a:effectLst/>
            </a:endParaRPr>
          </a:p>
        </p:txBody>
      </p:sp>
      <p:sp>
        <p:nvSpPr>
          <p:cNvPr id="2151" name="Prostokąt: zaokrąglone rogi 2150">
            <a:extLst>
              <a:ext uri="{FF2B5EF4-FFF2-40B4-BE49-F238E27FC236}">
                <a16:creationId xmlns:a16="http://schemas.microsoft.com/office/drawing/2014/main" id="{E614181C-090E-454E-A269-831B32375754}"/>
              </a:ext>
            </a:extLst>
          </p:cNvPr>
          <p:cNvSpPr/>
          <p:nvPr/>
        </p:nvSpPr>
        <p:spPr>
          <a:xfrm>
            <a:off x="1620000" y="501814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Neurochirurgii </a:t>
            </a:r>
            <a:endParaRPr lang="pl-PL" sz="600">
              <a:effectLst/>
            </a:endParaRPr>
          </a:p>
        </p:txBody>
      </p:sp>
      <p:sp>
        <p:nvSpPr>
          <p:cNvPr id="2152" name="Prostokąt: zaokrąglone rogi 2151">
            <a:extLst>
              <a:ext uri="{FF2B5EF4-FFF2-40B4-BE49-F238E27FC236}">
                <a16:creationId xmlns:a16="http://schemas.microsoft.com/office/drawing/2014/main" id="{F6FE03A0-60F5-4995-9893-5DE1C0F5C6E3}"/>
              </a:ext>
            </a:extLst>
          </p:cNvPr>
          <p:cNvSpPr/>
          <p:nvPr/>
        </p:nvSpPr>
        <p:spPr>
          <a:xfrm>
            <a:off x="2736000" y="500952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Neurochirurgiczna</a:t>
            </a:r>
            <a:endParaRPr lang="pl-PL" sz="600">
              <a:effectLst/>
            </a:endParaRPr>
          </a:p>
        </p:txBody>
      </p:sp>
      <p:sp>
        <p:nvSpPr>
          <p:cNvPr id="2154" name="Prostokąt: zaokrąglone rogi 2153">
            <a:extLst>
              <a:ext uri="{FF2B5EF4-FFF2-40B4-BE49-F238E27FC236}">
                <a16:creationId xmlns:a16="http://schemas.microsoft.com/office/drawing/2014/main" id="{F678B81F-CF27-46A1-A0E6-55A8F3B671CF}"/>
              </a:ext>
            </a:extLst>
          </p:cNvPr>
          <p:cNvSpPr/>
          <p:nvPr/>
        </p:nvSpPr>
        <p:spPr>
          <a:xfrm>
            <a:off x="1620000" y="5266034"/>
            <a:ext cx="900000" cy="457854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Klinika Chirurgii Szczękowo-Twarzowej i Plastycznej</a:t>
            </a:r>
            <a:endParaRPr lang="pl-PL" sz="600">
              <a:effectLst/>
            </a:endParaRPr>
          </a:p>
        </p:txBody>
      </p:sp>
      <p:sp>
        <p:nvSpPr>
          <p:cNvPr id="2155" name="Prostokąt: zaokrąglone rogi 2154">
            <a:extLst>
              <a:ext uri="{FF2B5EF4-FFF2-40B4-BE49-F238E27FC236}">
                <a16:creationId xmlns:a16="http://schemas.microsoft.com/office/drawing/2014/main" id="{1C13B6D0-73C1-45F0-BCB5-3700DBC9BBD4}"/>
              </a:ext>
            </a:extLst>
          </p:cNvPr>
          <p:cNvSpPr/>
          <p:nvPr/>
        </p:nvSpPr>
        <p:spPr>
          <a:xfrm>
            <a:off x="2736000" y="525394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Plastycznej</a:t>
            </a:r>
            <a:endParaRPr lang="pl-PL" sz="600">
              <a:effectLst/>
            </a:endParaRPr>
          </a:p>
        </p:txBody>
      </p:sp>
      <p:sp>
        <p:nvSpPr>
          <p:cNvPr id="2156" name="Prostokąt: zaokrąglone rogi 2155">
            <a:extLst>
              <a:ext uri="{FF2B5EF4-FFF2-40B4-BE49-F238E27FC236}">
                <a16:creationId xmlns:a16="http://schemas.microsoft.com/office/drawing/2014/main" id="{4238B87B-E06E-49FE-B087-3640342AA0D5}"/>
              </a:ext>
            </a:extLst>
          </p:cNvPr>
          <p:cNvSpPr/>
          <p:nvPr/>
        </p:nvSpPr>
        <p:spPr>
          <a:xfrm>
            <a:off x="2736000" y="549836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Chirurgii Szczękowo-Twarzowej</a:t>
            </a:r>
            <a:endParaRPr lang="pl-PL" sz="600">
              <a:effectLst/>
            </a:endParaRPr>
          </a:p>
        </p:txBody>
      </p:sp>
      <p:cxnSp>
        <p:nvCxnSpPr>
          <p:cNvPr id="2157" name="Łącznik: łamany 2156">
            <a:extLst>
              <a:ext uri="{FF2B5EF4-FFF2-40B4-BE49-F238E27FC236}">
                <a16:creationId xmlns:a16="http://schemas.microsoft.com/office/drawing/2014/main" id="{D0864925-DC67-4DCF-AF79-B3E643BE7B3E}"/>
              </a:ext>
            </a:extLst>
          </p:cNvPr>
          <p:cNvCxnSpPr>
            <a:cxnSpLocks/>
            <a:stCxn id="2154" idx="3"/>
            <a:endCxn id="2155" idx="1"/>
          </p:cNvCxnSpPr>
          <p:nvPr/>
        </p:nvCxnSpPr>
        <p:spPr>
          <a:xfrm flipV="1">
            <a:off x="2520000" y="5363830"/>
            <a:ext cx="216000" cy="13113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58" name="Łącznik: łamany 2157">
            <a:extLst>
              <a:ext uri="{FF2B5EF4-FFF2-40B4-BE49-F238E27FC236}">
                <a16:creationId xmlns:a16="http://schemas.microsoft.com/office/drawing/2014/main" id="{44CD79E6-D146-4FDD-AEC6-459A13023547}"/>
              </a:ext>
            </a:extLst>
          </p:cNvPr>
          <p:cNvCxnSpPr>
            <a:cxnSpLocks/>
            <a:stCxn id="2154" idx="3"/>
            <a:endCxn id="2156" idx="1"/>
          </p:cNvCxnSpPr>
          <p:nvPr/>
        </p:nvCxnSpPr>
        <p:spPr>
          <a:xfrm>
            <a:off x="2520000" y="5494961"/>
            <a:ext cx="216000" cy="11329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9" name="Prostokąt: zaokrąglone rogi 2158">
            <a:extLst>
              <a:ext uri="{FF2B5EF4-FFF2-40B4-BE49-F238E27FC236}">
                <a16:creationId xmlns:a16="http://schemas.microsoft.com/office/drawing/2014/main" id="{255E1502-57BB-4FF6-BA66-6F78FE7C577F}"/>
              </a:ext>
            </a:extLst>
          </p:cNvPr>
          <p:cNvSpPr/>
          <p:nvPr/>
        </p:nvSpPr>
        <p:spPr>
          <a:xfrm>
            <a:off x="1620000" y="5752005"/>
            <a:ext cx="900000" cy="476168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II Klinika Nefrologii z Oddz. Leczenia Nadciśnienia Tętniczego i Pododdz. Dializoterapii</a:t>
            </a:r>
            <a:endParaRPr lang="pl-PL" sz="600">
              <a:effectLst/>
            </a:endParaRPr>
          </a:p>
        </p:txBody>
      </p:sp>
      <p:sp>
        <p:nvSpPr>
          <p:cNvPr id="2160" name="Prostokąt: zaokrąglone rogi 2159">
            <a:extLst>
              <a:ext uri="{FF2B5EF4-FFF2-40B4-BE49-F238E27FC236}">
                <a16:creationId xmlns:a16="http://schemas.microsoft.com/office/drawing/2014/main" id="{A0E4986B-72D0-4DA8-B807-C20F81424106}"/>
              </a:ext>
            </a:extLst>
          </p:cNvPr>
          <p:cNvSpPr/>
          <p:nvPr/>
        </p:nvSpPr>
        <p:spPr>
          <a:xfrm>
            <a:off x="2736000" y="5742789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Stacja Dializ</a:t>
            </a:r>
          </a:p>
        </p:txBody>
      </p:sp>
      <p:sp>
        <p:nvSpPr>
          <p:cNvPr id="2161" name="Prostokąt: zaokrąglone rogi 2160">
            <a:extLst>
              <a:ext uri="{FF2B5EF4-FFF2-40B4-BE49-F238E27FC236}">
                <a16:creationId xmlns:a16="http://schemas.microsoft.com/office/drawing/2014/main" id="{09149BA7-FD66-44AD-B638-A3D11C0DC5F0}"/>
              </a:ext>
            </a:extLst>
          </p:cNvPr>
          <p:cNvSpPr/>
          <p:nvPr/>
        </p:nvSpPr>
        <p:spPr>
          <a:xfrm>
            <a:off x="2736000" y="5877326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Nefrologiczna</a:t>
            </a:r>
          </a:p>
        </p:txBody>
      </p:sp>
      <p:sp>
        <p:nvSpPr>
          <p:cNvPr id="2162" name="Prostokąt: zaokrąglone rogi 2161">
            <a:extLst>
              <a:ext uri="{FF2B5EF4-FFF2-40B4-BE49-F238E27FC236}">
                <a16:creationId xmlns:a16="http://schemas.microsoft.com/office/drawing/2014/main" id="{01A79CAC-E156-4E93-9402-516DD90787F7}"/>
              </a:ext>
            </a:extLst>
          </p:cNvPr>
          <p:cNvSpPr/>
          <p:nvPr/>
        </p:nvSpPr>
        <p:spPr>
          <a:xfrm>
            <a:off x="2736000" y="6011863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Zespół Domowej Dializoterapii Otrzewnowej </a:t>
            </a:r>
          </a:p>
        </p:txBody>
      </p:sp>
      <p:sp>
        <p:nvSpPr>
          <p:cNvPr id="2166" name="Prostokąt: zaokrąglone rogi 2165">
            <a:extLst>
              <a:ext uri="{FF2B5EF4-FFF2-40B4-BE49-F238E27FC236}">
                <a16:creationId xmlns:a16="http://schemas.microsoft.com/office/drawing/2014/main" id="{43F08F56-0E3B-46AC-8367-84662DE3C5FB}"/>
              </a:ext>
            </a:extLst>
          </p:cNvPr>
          <p:cNvSpPr/>
          <p:nvPr/>
        </p:nvSpPr>
        <p:spPr>
          <a:xfrm>
            <a:off x="1620000" y="625629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Oddział Onkologiczny z Poddodziałem Chemioterapii Dziennej</a:t>
            </a:r>
            <a:endParaRPr lang="pl-PL" sz="600">
              <a:effectLst/>
            </a:endParaRPr>
          </a:p>
        </p:txBody>
      </p:sp>
      <p:sp>
        <p:nvSpPr>
          <p:cNvPr id="2167" name="Prostokąt: zaokrąglone rogi 2166">
            <a:extLst>
              <a:ext uri="{FF2B5EF4-FFF2-40B4-BE49-F238E27FC236}">
                <a16:creationId xmlns:a16="http://schemas.microsoft.com/office/drawing/2014/main" id="{4272D329-7DC7-4D5A-8F31-25107EF3FC5A}"/>
              </a:ext>
            </a:extLst>
          </p:cNvPr>
          <p:cNvSpPr/>
          <p:nvPr/>
        </p:nvSpPr>
        <p:spPr>
          <a:xfrm>
            <a:off x="2736000" y="625629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Onkologiczna</a:t>
            </a:r>
            <a:endParaRPr lang="pl-PL" sz="600">
              <a:effectLst/>
            </a:endParaRPr>
          </a:p>
        </p:txBody>
      </p:sp>
      <p:sp>
        <p:nvSpPr>
          <p:cNvPr id="2173" name="Prostokąt: zaokrąglone rogi 2172">
            <a:extLst>
              <a:ext uri="{FF2B5EF4-FFF2-40B4-BE49-F238E27FC236}">
                <a16:creationId xmlns:a16="http://schemas.microsoft.com/office/drawing/2014/main" id="{5789F729-9FC9-4B28-8E45-822D4D636181}"/>
              </a:ext>
            </a:extLst>
          </p:cNvPr>
          <p:cNvSpPr/>
          <p:nvPr/>
        </p:nvSpPr>
        <p:spPr>
          <a:xfrm>
            <a:off x="3763002" y="3154436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Chirurgii Naczyń i</a:t>
            </a:r>
          </a:p>
          <a:p>
            <a:pPr algn="ctr"/>
            <a:r>
              <a:rPr lang="pl-PL" sz="600"/>
              <a:t> Transplantacji</a:t>
            </a:r>
          </a:p>
        </p:txBody>
      </p:sp>
      <p:sp>
        <p:nvSpPr>
          <p:cNvPr id="2174" name="Prostokąt: zaokrąglone rogi 2173">
            <a:extLst>
              <a:ext uri="{FF2B5EF4-FFF2-40B4-BE49-F238E27FC236}">
                <a16:creationId xmlns:a16="http://schemas.microsoft.com/office/drawing/2014/main" id="{38AB6257-ECBB-4A3B-A42D-BB5210168CD2}"/>
              </a:ext>
            </a:extLst>
          </p:cNvPr>
          <p:cNvSpPr/>
          <p:nvPr/>
        </p:nvSpPr>
        <p:spPr>
          <a:xfrm>
            <a:off x="4862442" y="3323861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Transplantologiczna</a:t>
            </a:r>
          </a:p>
        </p:txBody>
      </p:sp>
      <p:sp>
        <p:nvSpPr>
          <p:cNvPr id="2175" name="Prostokąt: zaokrąglone rogi 2174">
            <a:extLst>
              <a:ext uri="{FF2B5EF4-FFF2-40B4-BE49-F238E27FC236}">
                <a16:creationId xmlns:a16="http://schemas.microsoft.com/office/drawing/2014/main" id="{74D0FD66-E142-4494-BB36-B17F2BAF6D78}"/>
              </a:ext>
            </a:extLst>
          </p:cNvPr>
          <p:cNvSpPr/>
          <p:nvPr/>
        </p:nvSpPr>
        <p:spPr>
          <a:xfrm>
            <a:off x="4862442" y="317854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Chirurgii Naczyń</a:t>
            </a:r>
          </a:p>
        </p:txBody>
      </p:sp>
      <p:cxnSp>
        <p:nvCxnSpPr>
          <p:cNvPr id="2176" name="Łącznik: łamany 2175">
            <a:extLst>
              <a:ext uri="{FF2B5EF4-FFF2-40B4-BE49-F238E27FC236}">
                <a16:creationId xmlns:a16="http://schemas.microsoft.com/office/drawing/2014/main" id="{BECF1261-3732-46A2-A45E-E0A9C81F8D58}"/>
              </a:ext>
            </a:extLst>
          </p:cNvPr>
          <p:cNvCxnSpPr>
            <a:stCxn id="2173" idx="3"/>
            <a:endCxn id="2175" idx="1"/>
          </p:cNvCxnSpPr>
          <p:nvPr/>
        </p:nvCxnSpPr>
        <p:spPr>
          <a:xfrm flipV="1">
            <a:off x="4663002" y="3233483"/>
            <a:ext cx="199440" cy="10409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77" name="Łącznik: łamany 2176">
            <a:extLst>
              <a:ext uri="{FF2B5EF4-FFF2-40B4-BE49-F238E27FC236}">
                <a16:creationId xmlns:a16="http://schemas.microsoft.com/office/drawing/2014/main" id="{3B8A2732-67DD-4DB7-A698-2433792DA92F}"/>
              </a:ext>
            </a:extLst>
          </p:cNvPr>
          <p:cNvCxnSpPr>
            <a:stCxn id="2173" idx="3"/>
            <a:endCxn id="2174" idx="1"/>
          </p:cNvCxnSpPr>
          <p:nvPr/>
        </p:nvCxnSpPr>
        <p:spPr>
          <a:xfrm>
            <a:off x="4663002" y="3337578"/>
            <a:ext cx="199440" cy="9616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78" name="Prostokąt: zaokrąglone rogi 2177">
            <a:extLst>
              <a:ext uri="{FF2B5EF4-FFF2-40B4-BE49-F238E27FC236}">
                <a16:creationId xmlns:a16="http://schemas.microsoft.com/office/drawing/2014/main" id="{ABE24353-4BBF-4364-AE06-7C7880F8E59E}"/>
              </a:ext>
            </a:extLst>
          </p:cNvPr>
          <p:cNvSpPr/>
          <p:nvPr/>
        </p:nvSpPr>
        <p:spPr>
          <a:xfrm>
            <a:off x="3762528" y="3544110"/>
            <a:ext cx="900000" cy="366283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Otolaryngologii</a:t>
            </a:r>
          </a:p>
        </p:txBody>
      </p:sp>
      <p:sp>
        <p:nvSpPr>
          <p:cNvPr id="2179" name="Prostokąt: zaokrąglone rogi 2178">
            <a:extLst>
              <a:ext uri="{FF2B5EF4-FFF2-40B4-BE49-F238E27FC236}">
                <a16:creationId xmlns:a16="http://schemas.microsoft.com/office/drawing/2014/main" id="{59F823D1-935B-4E74-84E9-83F716880C06}"/>
              </a:ext>
            </a:extLst>
          </p:cNvPr>
          <p:cNvSpPr/>
          <p:nvPr/>
        </p:nvSpPr>
        <p:spPr>
          <a:xfrm>
            <a:off x="4862442" y="3834273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 Poradnia Foniatryczna</a:t>
            </a:r>
          </a:p>
        </p:txBody>
      </p:sp>
      <p:sp>
        <p:nvSpPr>
          <p:cNvPr id="2180" name="Prostokąt: zaokrąglone rogi 2179">
            <a:extLst>
              <a:ext uri="{FF2B5EF4-FFF2-40B4-BE49-F238E27FC236}">
                <a16:creationId xmlns:a16="http://schemas.microsoft.com/office/drawing/2014/main" id="{490342D7-5A3F-4E46-870D-DC702850E84D}"/>
              </a:ext>
            </a:extLst>
          </p:cNvPr>
          <p:cNvSpPr/>
          <p:nvPr/>
        </p:nvSpPr>
        <p:spPr>
          <a:xfrm>
            <a:off x="4862442" y="357906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Otolaryngologiczna</a:t>
            </a:r>
          </a:p>
        </p:txBody>
      </p:sp>
      <p:cxnSp>
        <p:nvCxnSpPr>
          <p:cNvPr id="2181" name="Łącznik: łamany 2180">
            <a:extLst>
              <a:ext uri="{FF2B5EF4-FFF2-40B4-BE49-F238E27FC236}">
                <a16:creationId xmlns:a16="http://schemas.microsoft.com/office/drawing/2014/main" id="{CA4AAE1B-2F5E-4D8A-BFC2-F605DC63A222}"/>
              </a:ext>
            </a:extLst>
          </p:cNvPr>
          <p:cNvCxnSpPr>
            <a:stCxn id="2178" idx="3"/>
            <a:endCxn id="2180" idx="1"/>
          </p:cNvCxnSpPr>
          <p:nvPr/>
        </p:nvCxnSpPr>
        <p:spPr>
          <a:xfrm flipV="1">
            <a:off x="4662528" y="3688952"/>
            <a:ext cx="199914" cy="3830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2" name="Łącznik: łamany 2181">
            <a:extLst>
              <a:ext uri="{FF2B5EF4-FFF2-40B4-BE49-F238E27FC236}">
                <a16:creationId xmlns:a16="http://schemas.microsoft.com/office/drawing/2014/main" id="{318BE52A-7DF3-4171-95EA-98132D547DF3}"/>
              </a:ext>
            </a:extLst>
          </p:cNvPr>
          <p:cNvCxnSpPr>
            <a:stCxn id="2178" idx="3"/>
            <a:endCxn id="2179" idx="1"/>
          </p:cNvCxnSpPr>
          <p:nvPr/>
        </p:nvCxnSpPr>
        <p:spPr>
          <a:xfrm>
            <a:off x="4662528" y="3727252"/>
            <a:ext cx="199914" cy="16196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3" name="Prostokąt: zaokrąglone rogi 2182">
            <a:extLst>
              <a:ext uri="{FF2B5EF4-FFF2-40B4-BE49-F238E27FC236}">
                <a16:creationId xmlns:a16="http://schemas.microsoft.com/office/drawing/2014/main" id="{9D3D57F1-7143-4C2C-AC55-FA784983AB32}"/>
              </a:ext>
            </a:extLst>
          </p:cNvPr>
          <p:cNvSpPr/>
          <p:nvPr/>
        </p:nvSpPr>
        <p:spPr>
          <a:xfrm>
            <a:off x="3762478" y="393729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Okulistyki</a:t>
            </a:r>
          </a:p>
        </p:txBody>
      </p:sp>
      <p:sp>
        <p:nvSpPr>
          <p:cNvPr id="2184" name="Prostokąt: zaokrąglone rogi 2183">
            <a:extLst>
              <a:ext uri="{FF2B5EF4-FFF2-40B4-BE49-F238E27FC236}">
                <a16:creationId xmlns:a16="http://schemas.microsoft.com/office/drawing/2014/main" id="{C8075F10-5172-4549-A426-0F61E2E7F2B0}"/>
              </a:ext>
            </a:extLst>
          </p:cNvPr>
          <p:cNvSpPr/>
          <p:nvPr/>
        </p:nvSpPr>
        <p:spPr>
          <a:xfrm>
            <a:off x="4862442" y="3979594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Okulistyczna</a:t>
            </a:r>
          </a:p>
        </p:txBody>
      </p:sp>
      <p:sp>
        <p:nvSpPr>
          <p:cNvPr id="2185" name="Prostokąt: zaokrąglone rogi 2184">
            <a:extLst>
              <a:ext uri="{FF2B5EF4-FFF2-40B4-BE49-F238E27FC236}">
                <a16:creationId xmlns:a16="http://schemas.microsoft.com/office/drawing/2014/main" id="{199D5564-AD9E-49E7-A925-5608FA002972}"/>
              </a:ext>
            </a:extLst>
          </p:cNvPr>
          <p:cNvSpPr/>
          <p:nvPr/>
        </p:nvSpPr>
        <p:spPr>
          <a:xfrm>
            <a:off x="4862442" y="4106601"/>
            <a:ext cx="900000" cy="9157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</a:t>
            </a:r>
            <a:r>
              <a:rPr lang="pl-PL" sz="600" baseline="0" dirty="0"/>
              <a:t>Angiograficzna</a:t>
            </a:r>
            <a:endParaRPr lang="pl-PL" sz="600" dirty="0"/>
          </a:p>
        </p:txBody>
      </p:sp>
      <p:cxnSp>
        <p:nvCxnSpPr>
          <p:cNvPr id="2186" name="Łącznik: łamany 2185">
            <a:extLst>
              <a:ext uri="{FF2B5EF4-FFF2-40B4-BE49-F238E27FC236}">
                <a16:creationId xmlns:a16="http://schemas.microsoft.com/office/drawing/2014/main" id="{EA181CEC-3A39-48DE-9EE2-3F78F137B2E7}"/>
              </a:ext>
            </a:extLst>
          </p:cNvPr>
          <p:cNvCxnSpPr>
            <a:stCxn id="2183" idx="3"/>
            <a:endCxn id="2185" idx="1"/>
          </p:cNvCxnSpPr>
          <p:nvPr/>
        </p:nvCxnSpPr>
        <p:spPr>
          <a:xfrm>
            <a:off x="4662478" y="4047182"/>
            <a:ext cx="199964" cy="10520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7" name="Łącznik: łamany 2186">
            <a:extLst>
              <a:ext uri="{FF2B5EF4-FFF2-40B4-BE49-F238E27FC236}">
                <a16:creationId xmlns:a16="http://schemas.microsoft.com/office/drawing/2014/main" id="{3188EA26-2C29-4057-AFFF-9B92B527161B}"/>
              </a:ext>
            </a:extLst>
          </p:cNvPr>
          <p:cNvCxnSpPr>
            <a:stCxn id="2183" idx="3"/>
            <a:endCxn id="2184" idx="1"/>
          </p:cNvCxnSpPr>
          <p:nvPr/>
        </p:nvCxnSpPr>
        <p:spPr>
          <a:xfrm flipV="1">
            <a:off x="4662478" y="4025380"/>
            <a:ext cx="199964" cy="21802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9" name="Prostokąt: zaokrąglone rogi 2188">
            <a:extLst>
              <a:ext uri="{FF2B5EF4-FFF2-40B4-BE49-F238E27FC236}">
                <a16:creationId xmlns:a16="http://schemas.microsoft.com/office/drawing/2014/main" id="{27C2110C-0FAF-44FA-AF71-871D164E2846}"/>
              </a:ext>
            </a:extLst>
          </p:cNvPr>
          <p:cNvSpPr/>
          <p:nvPr/>
        </p:nvSpPr>
        <p:spPr>
          <a:xfrm>
            <a:off x="5868000" y="1982418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Badań Klinicznych</a:t>
            </a:r>
          </a:p>
        </p:txBody>
      </p:sp>
      <p:sp>
        <p:nvSpPr>
          <p:cNvPr id="2190" name="Prostokąt: zaokrąglone rogi 2189">
            <a:extLst>
              <a:ext uri="{FF2B5EF4-FFF2-40B4-BE49-F238E27FC236}">
                <a16:creationId xmlns:a16="http://schemas.microsoft.com/office/drawing/2014/main" id="{92F2F7A0-8F02-4355-8C3B-6893B4FB30B4}"/>
              </a:ext>
            </a:extLst>
          </p:cNvPr>
          <p:cNvSpPr/>
          <p:nvPr/>
        </p:nvSpPr>
        <p:spPr>
          <a:xfrm>
            <a:off x="6948000" y="1988104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Genomiki Klinicznej i Diagnostyki Genetycznej </a:t>
            </a:r>
          </a:p>
        </p:txBody>
      </p:sp>
      <p:sp>
        <p:nvSpPr>
          <p:cNvPr id="2192" name="Prostokąt: zaokrąglone rogi 2191">
            <a:extLst>
              <a:ext uri="{FF2B5EF4-FFF2-40B4-BE49-F238E27FC236}">
                <a16:creationId xmlns:a16="http://schemas.microsoft.com/office/drawing/2014/main" id="{208F6593-E3EF-491F-9852-B36BDFA608D9}"/>
              </a:ext>
            </a:extLst>
          </p:cNvPr>
          <p:cNvSpPr/>
          <p:nvPr/>
        </p:nvSpPr>
        <p:spPr>
          <a:xfrm>
            <a:off x="3768100" y="5378489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Neonatologii i Intensywnej Terapii Noworodka</a:t>
            </a:r>
          </a:p>
        </p:txBody>
      </p:sp>
      <p:sp>
        <p:nvSpPr>
          <p:cNvPr id="2193" name="Prostokąt: zaokrąglone rogi 2192">
            <a:extLst>
              <a:ext uri="{FF2B5EF4-FFF2-40B4-BE49-F238E27FC236}">
                <a16:creationId xmlns:a16="http://schemas.microsoft.com/office/drawing/2014/main" id="{087CDCFF-56EC-4240-8DBB-8A5E6480C006}"/>
              </a:ext>
            </a:extLst>
          </p:cNvPr>
          <p:cNvSpPr/>
          <p:nvPr/>
        </p:nvSpPr>
        <p:spPr>
          <a:xfrm>
            <a:off x="4862442" y="5218997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Bank Mleka Kobiecego</a:t>
            </a:r>
          </a:p>
        </p:txBody>
      </p:sp>
      <p:cxnSp>
        <p:nvCxnSpPr>
          <p:cNvPr id="2194" name="Łącznik: łamany 2193">
            <a:extLst>
              <a:ext uri="{FF2B5EF4-FFF2-40B4-BE49-F238E27FC236}">
                <a16:creationId xmlns:a16="http://schemas.microsoft.com/office/drawing/2014/main" id="{96A97BAB-1F56-44E4-8593-43D7874DFAAF}"/>
              </a:ext>
            </a:extLst>
          </p:cNvPr>
          <p:cNvCxnSpPr>
            <a:stCxn id="2192" idx="3"/>
            <a:endCxn id="2193" idx="1"/>
          </p:cNvCxnSpPr>
          <p:nvPr/>
        </p:nvCxnSpPr>
        <p:spPr>
          <a:xfrm flipV="1">
            <a:off x="4668100" y="5290997"/>
            <a:ext cx="194342" cy="23400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5" name="Prostokąt: zaokrąglone rogi 2194">
            <a:extLst>
              <a:ext uri="{FF2B5EF4-FFF2-40B4-BE49-F238E27FC236}">
                <a16:creationId xmlns:a16="http://schemas.microsoft.com/office/drawing/2014/main" id="{61DC4288-AF46-AA6C-984B-52D1DA16E751}"/>
              </a:ext>
            </a:extLst>
          </p:cNvPr>
          <p:cNvSpPr/>
          <p:nvPr/>
        </p:nvSpPr>
        <p:spPr>
          <a:xfrm>
            <a:off x="3760684" y="4177233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Klinika Ginekologii i Ginekologii Onkologicznej</a:t>
            </a:r>
          </a:p>
        </p:txBody>
      </p:sp>
      <p:sp>
        <p:nvSpPr>
          <p:cNvPr id="2196" name="Prostokąt: zaokrąglone rogi 2195">
            <a:extLst>
              <a:ext uri="{FF2B5EF4-FFF2-40B4-BE49-F238E27FC236}">
                <a16:creationId xmlns:a16="http://schemas.microsoft.com/office/drawing/2014/main" id="{7137435E-A2F7-E32D-337B-7348A198CB1F}"/>
              </a:ext>
            </a:extLst>
          </p:cNvPr>
          <p:cNvSpPr/>
          <p:nvPr/>
        </p:nvSpPr>
        <p:spPr>
          <a:xfrm>
            <a:off x="4862442" y="423360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Ginekologiczno-Położnicza</a:t>
            </a:r>
          </a:p>
        </p:txBody>
      </p:sp>
      <p:cxnSp>
        <p:nvCxnSpPr>
          <p:cNvPr id="2197" name="Łącznik: łamany 2196">
            <a:extLst>
              <a:ext uri="{FF2B5EF4-FFF2-40B4-BE49-F238E27FC236}">
                <a16:creationId xmlns:a16="http://schemas.microsoft.com/office/drawing/2014/main" id="{97883EC6-5F3C-F8BD-65AA-C429704BFE6D}"/>
              </a:ext>
            </a:extLst>
          </p:cNvPr>
          <p:cNvCxnSpPr>
            <a:stCxn id="2195" idx="3"/>
            <a:endCxn id="2196" idx="1"/>
          </p:cNvCxnSpPr>
          <p:nvPr/>
        </p:nvCxnSpPr>
        <p:spPr>
          <a:xfrm>
            <a:off x="4660684" y="4323747"/>
            <a:ext cx="201758" cy="5637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98" name="Prostokąt: zaokrąglone rogi 2197">
            <a:extLst>
              <a:ext uri="{FF2B5EF4-FFF2-40B4-BE49-F238E27FC236}">
                <a16:creationId xmlns:a16="http://schemas.microsoft.com/office/drawing/2014/main" id="{CD2DA300-92B4-4D5C-839B-37277782EBB1}"/>
              </a:ext>
            </a:extLst>
          </p:cNvPr>
          <p:cNvSpPr/>
          <p:nvPr/>
        </p:nvSpPr>
        <p:spPr>
          <a:xfrm>
            <a:off x="3763088" y="5134226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Uniwersyteckie Centrum Onkologii</a:t>
            </a:r>
          </a:p>
        </p:txBody>
      </p:sp>
      <p:sp>
        <p:nvSpPr>
          <p:cNvPr id="2199" name="Prostokąt: zaokrąglone rogi 2198">
            <a:extLst>
              <a:ext uri="{FF2B5EF4-FFF2-40B4-BE49-F238E27FC236}">
                <a16:creationId xmlns:a16="http://schemas.microsoft.com/office/drawing/2014/main" id="{1B3A1217-470A-4474-A344-DBB357BA906B}"/>
              </a:ext>
            </a:extLst>
          </p:cNvPr>
          <p:cNvSpPr/>
          <p:nvPr/>
        </p:nvSpPr>
        <p:spPr>
          <a:xfrm>
            <a:off x="5868000" y="4583022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</a:t>
            </a:r>
            <a:r>
              <a:rPr lang="pl-PL" sz="600" baseline="0" dirty="0"/>
              <a:t> Geriatryczna</a:t>
            </a:r>
            <a:endParaRPr lang="pl-PL" sz="600" dirty="0"/>
          </a:p>
        </p:txBody>
      </p:sp>
      <p:sp>
        <p:nvSpPr>
          <p:cNvPr id="2200" name="Prostokąt: zaokrąglone rogi 2199">
            <a:extLst>
              <a:ext uri="{FF2B5EF4-FFF2-40B4-BE49-F238E27FC236}">
                <a16:creationId xmlns:a16="http://schemas.microsoft.com/office/drawing/2014/main" id="{CA58AEFA-DB8D-29D5-3EBF-4BC4ECAF143A}"/>
              </a:ext>
            </a:extLst>
          </p:cNvPr>
          <p:cNvSpPr/>
          <p:nvPr/>
        </p:nvSpPr>
        <p:spPr>
          <a:xfrm>
            <a:off x="3762476" y="4491833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Rozrodczości i Endokrynologii Ginekologicznej</a:t>
            </a:r>
          </a:p>
        </p:txBody>
      </p:sp>
      <p:sp>
        <p:nvSpPr>
          <p:cNvPr id="2201" name="Prostokąt: zaokrąglone rogi 2200">
            <a:extLst>
              <a:ext uri="{FF2B5EF4-FFF2-40B4-BE49-F238E27FC236}">
                <a16:creationId xmlns:a16="http://schemas.microsoft.com/office/drawing/2014/main" id="{6D952B33-EBF5-2C1E-7F70-2FE46C5480CA}"/>
              </a:ext>
            </a:extLst>
          </p:cNvPr>
          <p:cNvSpPr/>
          <p:nvPr/>
        </p:nvSpPr>
        <p:spPr>
          <a:xfrm>
            <a:off x="4862442" y="4562071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Poradnia Zdrowia Reprodukcyjnego</a:t>
            </a:r>
          </a:p>
        </p:txBody>
      </p:sp>
      <p:cxnSp>
        <p:nvCxnSpPr>
          <p:cNvPr id="2202" name="Łącznik: łamany 2201">
            <a:extLst>
              <a:ext uri="{FF2B5EF4-FFF2-40B4-BE49-F238E27FC236}">
                <a16:creationId xmlns:a16="http://schemas.microsoft.com/office/drawing/2014/main" id="{16CA9E73-ABB8-8F42-3461-0DBC2D3C484B}"/>
              </a:ext>
            </a:extLst>
          </p:cNvPr>
          <p:cNvCxnSpPr>
            <a:stCxn id="2200" idx="3"/>
            <a:endCxn id="2201" idx="1"/>
          </p:cNvCxnSpPr>
          <p:nvPr/>
        </p:nvCxnSpPr>
        <p:spPr>
          <a:xfrm>
            <a:off x="4662476" y="4638347"/>
            <a:ext cx="199966" cy="7023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3" name="Prostokąt: zaokrąglone rogi 2202">
            <a:extLst>
              <a:ext uri="{FF2B5EF4-FFF2-40B4-BE49-F238E27FC236}">
                <a16:creationId xmlns:a16="http://schemas.microsoft.com/office/drawing/2014/main" id="{5E62CBB5-BEDF-6DCB-96D7-18B83E37413A}"/>
              </a:ext>
            </a:extLst>
          </p:cNvPr>
          <p:cNvSpPr/>
          <p:nvPr/>
        </p:nvSpPr>
        <p:spPr>
          <a:xfrm>
            <a:off x="3762476" y="4813029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Perinatologii i Położnictwa ze Szkołą Rodzenia</a:t>
            </a:r>
          </a:p>
        </p:txBody>
      </p:sp>
      <p:sp>
        <p:nvSpPr>
          <p:cNvPr id="2204" name="Prostokąt: zaokrąglone rogi 2203">
            <a:extLst>
              <a:ext uri="{FF2B5EF4-FFF2-40B4-BE49-F238E27FC236}">
                <a16:creationId xmlns:a16="http://schemas.microsoft.com/office/drawing/2014/main" id="{CFD1CCAB-6B87-EE7A-8E8C-67E2F13A3AD4}"/>
              </a:ext>
            </a:extLst>
          </p:cNvPr>
          <p:cNvSpPr/>
          <p:nvPr/>
        </p:nvSpPr>
        <p:spPr>
          <a:xfrm>
            <a:off x="4862442" y="4890534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Patologii Ciąży</a:t>
            </a:r>
          </a:p>
        </p:txBody>
      </p:sp>
      <p:cxnSp>
        <p:nvCxnSpPr>
          <p:cNvPr id="2205" name="Łącznik: łamany 2204">
            <a:extLst>
              <a:ext uri="{FF2B5EF4-FFF2-40B4-BE49-F238E27FC236}">
                <a16:creationId xmlns:a16="http://schemas.microsoft.com/office/drawing/2014/main" id="{F927856D-905D-5144-AF5A-9A2BECF60F5E}"/>
              </a:ext>
            </a:extLst>
          </p:cNvPr>
          <p:cNvCxnSpPr>
            <a:stCxn id="2203" idx="3"/>
            <a:endCxn id="2204" idx="1"/>
          </p:cNvCxnSpPr>
          <p:nvPr/>
        </p:nvCxnSpPr>
        <p:spPr>
          <a:xfrm>
            <a:off x="4662476" y="4959543"/>
            <a:ext cx="199966" cy="77505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06" name="Prostokąt: zaokrąglone rogi 2205">
            <a:extLst>
              <a:ext uri="{FF2B5EF4-FFF2-40B4-BE49-F238E27FC236}">
                <a16:creationId xmlns:a16="http://schemas.microsoft.com/office/drawing/2014/main" id="{1A134E5E-6849-46BF-824B-9EDADC1C8398}"/>
              </a:ext>
            </a:extLst>
          </p:cNvPr>
          <p:cNvSpPr/>
          <p:nvPr/>
        </p:nvSpPr>
        <p:spPr>
          <a:xfrm>
            <a:off x="3760684" y="5695177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Szpitalny</a:t>
            </a:r>
            <a:r>
              <a:rPr lang="pl-PL" sz="600" baseline="0"/>
              <a:t> Odział Ratunkowy</a:t>
            </a:r>
            <a:endParaRPr lang="pl-PL" sz="600"/>
          </a:p>
        </p:txBody>
      </p:sp>
      <p:sp>
        <p:nvSpPr>
          <p:cNvPr id="2207" name="Prostokąt: zaokrąglone rogi 2206">
            <a:extLst>
              <a:ext uri="{FF2B5EF4-FFF2-40B4-BE49-F238E27FC236}">
                <a16:creationId xmlns:a16="http://schemas.microsoft.com/office/drawing/2014/main" id="{C6747709-EAAB-4105-8189-C01666B50175}"/>
              </a:ext>
            </a:extLst>
          </p:cNvPr>
          <p:cNvSpPr/>
          <p:nvPr/>
        </p:nvSpPr>
        <p:spPr>
          <a:xfrm>
            <a:off x="4862442" y="5577869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Centrum Urazów Wielonarządowych</a:t>
            </a:r>
          </a:p>
        </p:txBody>
      </p:sp>
      <p:sp>
        <p:nvSpPr>
          <p:cNvPr id="2208" name="Prostokąt: zaokrąglone rogi 2207">
            <a:extLst>
              <a:ext uri="{FF2B5EF4-FFF2-40B4-BE49-F238E27FC236}">
                <a16:creationId xmlns:a16="http://schemas.microsoft.com/office/drawing/2014/main" id="{9BC6E2AE-BAD2-4803-84F3-07F9A961F051}"/>
              </a:ext>
            </a:extLst>
          </p:cNvPr>
          <p:cNvSpPr/>
          <p:nvPr/>
        </p:nvSpPr>
        <p:spPr>
          <a:xfrm>
            <a:off x="4862442" y="583307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Terapii Hiperbarycznej</a:t>
            </a:r>
          </a:p>
        </p:txBody>
      </p:sp>
      <p:sp>
        <p:nvSpPr>
          <p:cNvPr id="2209" name="Prostokąt: zaokrąglone rogi 2208">
            <a:extLst>
              <a:ext uri="{FF2B5EF4-FFF2-40B4-BE49-F238E27FC236}">
                <a16:creationId xmlns:a16="http://schemas.microsoft.com/office/drawing/2014/main" id="{3F3A48D9-B1FF-4EA7-9C2F-3D543D54E6DE}"/>
              </a:ext>
            </a:extLst>
          </p:cNvPr>
          <p:cNvSpPr/>
          <p:nvPr/>
        </p:nvSpPr>
        <p:spPr>
          <a:xfrm>
            <a:off x="4862442" y="6088274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Pracownia Tomografii Komputerowej</a:t>
            </a:r>
          </a:p>
        </p:txBody>
      </p:sp>
      <p:cxnSp>
        <p:nvCxnSpPr>
          <p:cNvPr id="2210" name="Łącznik: łamany 2209">
            <a:extLst>
              <a:ext uri="{FF2B5EF4-FFF2-40B4-BE49-F238E27FC236}">
                <a16:creationId xmlns:a16="http://schemas.microsoft.com/office/drawing/2014/main" id="{3CF746D7-CEDC-4CDD-A4A9-A30D0F9524E0}"/>
              </a:ext>
            </a:extLst>
          </p:cNvPr>
          <p:cNvCxnSpPr>
            <a:stCxn id="2206" idx="3"/>
            <a:endCxn id="2207" idx="1"/>
          </p:cNvCxnSpPr>
          <p:nvPr/>
        </p:nvCxnSpPr>
        <p:spPr>
          <a:xfrm flipV="1">
            <a:off x="4660684" y="5687754"/>
            <a:ext cx="201758" cy="15393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1" name="Łącznik: łamany 2210">
            <a:extLst>
              <a:ext uri="{FF2B5EF4-FFF2-40B4-BE49-F238E27FC236}">
                <a16:creationId xmlns:a16="http://schemas.microsoft.com/office/drawing/2014/main" id="{A559BBE0-3ABF-4AB8-A883-0212FBEB2F4D}"/>
              </a:ext>
            </a:extLst>
          </p:cNvPr>
          <p:cNvCxnSpPr>
            <a:stCxn id="2206" idx="3"/>
            <a:endCxn id="2209" idx="1"/>
          </p:cNvCxnSpPr>
          <p:nvPr/>
        </p:nvCxnSpPr>
        <p:spPr>
          <a:xfrm>
            <a:off x="4660684" y="5841691"/>
            <a:ext cx="201758" cy="354583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12" name="Łącznik: łamany 2211">
            <a:extLst>
              <a:ext uri="{FF2B5EF4-FFF2-40B4-BE49-F238E27FC236}">
                <a16:creationId xmlns:a16="http://schemas.microsoft.com/office/drawing/2014/main" id="{2B556E80-58D8-4931-B165-5E5F7E7E1390}"/>
              </a:ext>
            </a:extLst>
          </p:cNvPr>
          <p:cNvCxnSpPr>
            <a:stCxn id="2206" idx="3"/>
            <a:endCxn id="2208" idx="1"/>
          </p:cNvCxnSpPr>
          <p:nvPr/>
        </p:nvCxnSpPr>
        <p:spPr>
          <a:xfrm>
            <a:off x="4660684" y="5841691"/>
            <a:ext cx="201758" cy="10126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13" name="Prostokąt: zaokrąglone rogi 2212">
            <a:extLst>
              <a:ext uri="{FF2B5EF4-FFF2-40B4-BE49-F238E27FC236}">
                <a16:creationId xmlns:a16="http://schemas.microsoft.com/office/drawing/2014/main" id="{7CD6C3B9-B751-492E-89D1-68AE478ED7EE}"/>
              </a:ext>
            </a:extLst>
          </p:cNvPr>
          <p:cNvSpPr/>
          <p:nvPr/>
        </p:nvSpPr>
        <p:spPr>
          <a:xfrm>
            <a:off x="3760684" y="6016293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Klinika Chorób Wewnętrznych i Chorób Metabolicznych</a:t>
            </a:r>
          </a:p>
        </p:txBody>
      </p:sp>
      <p:cxnSp>
        <p:nvCxnSpPr>
          <p:cNvPr id="2216" name="Łącznik: łamany 2215">
            <a:extLst>
              <a:ext uri="{FF2B5EF4-FFF2-40B4-BE49-F238E27FC236}">
                <a16:creationId xmlns:a16="http://schemas.microsoft.com/office/drawing/2014/main" id="{9E588990-2BA7-4B6F-9856-56E28AFCC017}"/>
              </a:ext>
            </a:extLst>
          </p:cNvPr>
          <p:cNvCxnSpPr>
            <a:cxnSpLocks/>
            <a:stCxn id="2214" idx="3"/>
            <a:endCxn id="2215" idx="1"/>
          </p:cNvCxnSpPr>
          <p:nvPr/>
        </p:nvCxnSpPr>
        <p:spPr>
          <a:xfrm>
            <a:off x="6768000" y="5517042"/>
            <a:ext cx="180000" cy="188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Grupa 11">
            <a:extLst>
              <a:ext uri="{FF2B5EF4-FFF2-40B4-BE49-F238E27FC236}">
                <a16:creationId xmlns:a16="http://schemas.microsoft.com/office/drawing/2014/main" id="{6622C31C-92B6-20D9-668A-083958A32EDF}"/>
              </a:ext>
            </a:extLst>
          </p:cNvPr>
          <p:cNvGrpSpPr/>
          <p:nvPr/>
        </p:nvGrpSpPr>
        <p:grpSpPr>
          <a:xfrm>
            <a:off x="198103" y="900000"/>
            <a:ext cx="908482" cy="1462043"/>
            <a:chOff x="218966" y="900000"/>
            <a:chExt cx="908482" cy="1462043"/>
          </a:xfrm>
          <a:solidFill>
            <a:schemeClr val="accent6"/>
          </a:solidFill>
        </p:grpSpPr>
        <p:sp>
          <p:nvSpPr>
            <p:cNvPr id="2059" name="Prostokąt: zaokrąglone rogi 2058">
              <a:extLst>
                <a:ext uri="{FF2B5EF4-FFF2-40B4-BE49-F238E27FC236}">
                  <a16:creationId xmlns:a16="http://schemas.microsoft.com/office/drawing/2014/main" id="{1276B67F-B908-4713-939F-52B3AEA937BB}"/>
                </a:ext>
              </a:extLst>
            </p:cNvPr>
            <p:cNvSpPr/>
            <p:nvPr/>
          </p:nvSpPr>
          <p:spPr>
            <a:xfrm>
              <a:off x="227370" y="900000"/>
              <a:ext cx="900078" cy="324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Pielęgniarki i Położne Oddziałowe Pielęgniarki </a:t>
              </a:r>
            </a:p>
            <a:p>
              <a:pPr algn="ctr"/>
              <a:r>
                <a:rPr lang="pl-PL" sz="600" dirty="0"/>
                <a:t>i Położne Koordynujące</a:t>
              </a:r>
            </a:p>
          </p:txBody>
        </p:sp>
        <p:sp>
          <p:nvSpPr>
            <p:cNvPr id="2060" name="Prostokąt: zaokrąglone rogi 2059">
              <a:extLst>
                <a:ext uri="{FF2B5EF4-FFF2-40B4-BE49-F238E27FC236}">
                  <a16:creationId xmlns:a16="http://schemas.microsoft.com/office/drawing/2014/main" id="{FEFC0D56-E39B-44C0-885F-07B37078A4DC}"/>
                </a:ext>
              </a:extLst>
            </p:cNvPr>
            <p:cNvSpPr/>
            <p:nvPr/>
          </p:nvSpPr>
          <p:spPr>
            <a:xfrm>
              <a:off x="222255" y="1448576"/>
              <a:ext cx="900078" cy="252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Asystent ds. Jakości</a:t>
              </a:r>
            </a:p>
            <a:p>
              <a:pPr algn="ctr"/>
              <a:r>
                <a:rPr lang="pl-PL" sz="600" dirty="0"/>
                <a:t> i Opieki Szpitalnej</a:t>
              </a:r>
            </a:p>
          </p:txBody>
        </p:sp>
        <p:sp>
          <p:nvSpPr>
            <p:cNvPr id="2061" name="Prostokąt: zaokrąglone rogi 2060">
              <a:extLst>
                <a:ext uri="{FF2B5EF4-FFF2-40B4-BE49-F238E27FC236}">
                  <a16:creationId xmlns:a16="http://schemas.microsoft.com/office/drawing/2014/main" id="{3CBF168B-A2FD-461D-9F80-108824E25E56}"/>
                </a:ext>
              </a:extLst>
            </p:cNvPr>
            <p:cNvSpPr/>
            <p:nvPr/>
          </p:nvSpPr>
          <p:spPr>
            <a:xfrm>
              <a:off x="218966" y="1740388"/>
              <a:ext cx="900078" cy="329655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Pielęgniarka Społeczna/Pracownik Socjalny</a:t>
              </a:r>
            </a:p>
          </p:txBody>
        </p:sp>
        <p:sp>
          <p:nvSpPr>
            <p:cNvPr id="2063" name="Prostokąt: zaokrąglone rogi 2062">
              <a:extLst>
                <a:ext uri="{FF2B5EF4-FFF2-40B4-BE49-F238E27FC236}">
                  <a16:creationId xmlns:a16="http://schemas.microsoft.com/office/drawing/2014/main" id="{7B9BC37A-BC2E-4183-80C9-84FC66968D69}"/>
                </a:ext>
              </a:extLst>
            </p:cNvPr>
            <p:cNvSpPr/>
            <p:nvPr/>
          </p:nvSpPr>
          <p:spPr>
            <a:xfrm>
              <a:off x="218966" y="2110043"/>
              <a:ext cx="900078" cy="25200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numCol="1" spcCol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Specjalista</a:t>
              </a:r>
              <a:r>
                <a:rPr lang="pl-PL" sz="600" baseline="0" dirty="0"/>
                <a:t> ds. Promocji Zdrowia</a:t>
              </a:r>
            </a:p>
          </p:txBody>
        </p:sp>
        <p:sp>
          <p:nvSpPr>
            <p:cNvPr id="2223" name="Prostokąt: zaokrąglone rogi 2222">
              <a:extLst>
                <a:ext uri="{FF2B5EF4-FFF2-40B4-BE49-F238E27FC236}">
                  <a16:creationId xmlns:a16="http://schemas.microsoft.com/office/drawing/2014/main" id="{05D62B14-C3D3-49B1-AFD3-B08E8F2B8945}"/>
                </a:ext>
              </a:extLst>
            </p:cNvPr>
            <p:cNvSpPr/>
            <p:nvPr/>
          </p:nvSpPr>
          <p:spPr>
            <a:xfrm>
              <a:off x="226014" y="1260004"/>
              <a:ext cx="900078" cy="14876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/>
                <a:t>Dietetyk Szpitalny</a:t>
              </a:r>
            </a:p>
          </p:txBody>
        </p:sp>
      </p:grpSp>
      <p:cxnSp>
        <p:nvCxnSpPr>
          <p:cNvPr id="2401" name="Łącznik: łamany 2400">
            <a:extLst>
              <a:ext uri="{FF2B5EF4-FFF2-40B4-BE49-F238E27FC236}">
                <a16:creationId xmlns:a16="http://schemas.microsoft.com/office/drawing/2014/main" id="{7710A69B-6AAC-AE58-1377-04B05A3067EC}"/>
              </a:ext>
            </a:extLst>
          </p:cNvPr>
          <p:cNvCxnSpPr>
            <a:cxnSpLocks/>
            <a:stCxn id="2025" idx="2"/>
            <a:endCxn id="14" idx="0"/>
          </p:cNvCxnSpPr>
          <p:nvPr/>
        </p:nvCxnSpPr>
        <p:spPr>
          <a:xfrm rot="16200000" flipH="1">
            <a:off x="7649825" y="-318300"/>
            <a:ext cx="315352" cy="1905248"/>
          </a:xfrm>
          <a:prstGeom prst="bentConnector3">
            <a:avLst>
              <a:gd name="adj1" fmla="val 11338"/>
            </a:avLst>
          </a:prstGeom>
          <a:ln w="6350" cap="flat">
            <a:miter lim="800000"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4" name="Łącznik: łamany 2403">
            <a:extLst>
              <a:ext uri="{FF2B5EF4-FFF2-40B4-BE49-F238E27FC236}">
                <a16:creationId xmlns:a16="http://schemas.microsoft.com/office/drawing/2014/main" id="{858BD777-3CD5-2D46-85D9-B74993DD8939}"/>
              </a:ext>
            </a:extLst>
          </p:cNvPr>
          <p:cNvCxnSpPr>
            <a:cxnSpLocks/>
            <a:stCxn id="2025" idx="2"/>
            <a:endCxn id="2032" idx="0"/>
          </p:cNvCxnSpPr>
          <p:nvPr/>
        </p:nvCxnSpPr>
        <p:spPr>
          <a:xfrm rot="5400000">
            <a:off x="5770748" y="-544129"/>
            <a:ext cx="63352" cy="2104906"/>
          </a:xfrm>
          <a:prstGeom prst="bentConnector3">
            <a:avLst>
              <a:gd name="adj1" fmla="val 50000"/>
            </a:avLst>
          </a:prstGeom>
          <a:ln w="6350" cap="flat">
            <a:miter lim="800000"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07" name="Łącznik: łamany 2406">
            <a:extLst>
              <a:ext uri="{FF2B5EF4-FFF2-40B4-BE49-F238E27FC236}">
                <a16:creationId xmlns:a16="http://schemas.microsoft.com/office/drawing/2014/main" id="{50D3BDE6-1452-1C69-992F-BF491CF4C21F}"/>
              </a:ext>
            </a:extLst>
          </p:cNvPr>
          <p:cNvCxnSpPr>
            <a:cxnSpLocks/>
            <a:stCxn id="2025" idx="2"/>
            <a:endCxn id="2030" idx="0"/>
          </p:cNvCxnSpPr>
          <p:nvPr/>
        </p:nvCxnSpPr>
        <p:spPr>
          <a:xfrm rot="16200000" flipH="1">
            <a:off x="8442814" y="-1111289"/>
            <a:ext cx="63352" cy="3239226"/>
          </a:xfrm>
          <a:prstGeom prst="bentConnector3">
            <a:avLst>
              <a:gd name="adj1" fmla="val 50000"/>
            </a:avLst>
          </a:prstGeom>
          <a:ln w="6350" cap="flat">
            <a:round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10" name="Łącznik: łamany 2409">
            <a:extLst>
              <a:ext uri="{FF2B5EF4-FFF2-40B4-BE49-F238E27FC236}">
                <a16:creationId xmlns:a16="http://schemas.microsoft.com/office/drawing/2014/main" id="{DDFFF33A-B3EC-F8E1-5614-5357474A830D}"/>
              </a:ext>
            </a:extLst>
          </p:cNvPr>
          <p:cNvCxnSpPr>
            <a:cxnSpLocks/>
            <a:stCxn id="2025" idx="2"/>
            <a:endCxn id="2031" idx="0"/>
          </p:cNvCxnSpPr>
          <p:nvPr/>
        </p:nvCxnSpPr>
        <p:spPr>
          <a:xfrm rot="16200000" flipH="1">
            <a:off x="9131997" y="-1800473"/>
            <a:ext cx="63352" cy="4617593"/>
          </a:xfrm>
          <a:prstGeom prst="bentConnector3">
            <a:avLst>
              <a:gd name="adj1" fmla="val 50000"/>
            </a:avLst>
          </a:prstGeom>
          <a:ln w="6350" cap="flat">
            <a:miter lim="800000"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36" name="Łącznik: łamany 2435">
            <a:extLst>
              <a:ext uri="{FF2B5EF4-FFF2-40B4-BE49-F238E27FC236}">
                <a16:creationId xmlns:a16="http://schemas.microsoft.com/office/drawing/2014/main" id="{A8600F93-070A-79A6-8A0E-0C5B2FD7411E}"/>
              </a:ext>
            </a:extLst>
          </p:cNvPr>
          <p:cNvCxnSpPr>
            <a:cxnSpLocks/>
            <a:stCxn id="2025" idx="2"/>
            <a:endCxn id="2058" idx="0"/>
          </p:cNvCxnSpPr>
          <p:nvPr/>
        </p:nvCxnSpPr>
        <p:spPr>
          <a:xfrm rot="5400000">
            <a:off x="3733789" y="-2581088"/>
            <a:ext cx="63352" cy="6178824"/>
          </a:xfrm>
          <a:prstGeom prst="bentConnector3">
            <a:avLst>
              <a:gd name="adj1" fmla="val 50000"/>
            </a:avLst>
          </a:prstGeom>
          <a:ln w="6350" cap="flat">
            <a:miter lim="800000"/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2" name="Łącznik prosty 2441">
            <a:extLst>
              <a:ext uri="{FF2B5EF4-FFF2-40B4-BE49-F238E27FC236}">
                <a16:creationId xmlns:a16="http://schemas.microsoft.com/office/drawing/2014/main" id="{B37F653B-77CA-C6EA-39D8-31D235001CE8}"/>
              </a:ext>
            </a:extLst>
          </p:cNvPr>
          <p:cNvCxnSpPr>
            <a:cxnSpLocks/>
            <a:stCxn id="2151" idx="3"/>
            <a:endCxn id="2152" idx="1"/>
          </p:cNvCxnSpPr>
          <p:nvPr/>
        </p:nvCxnSpPr>
        <p:spPr>
          <a:xfrm flipV="1">
            <a:off x="2520000" y="5119408"/>
            <a:ext cx="216000" cy="862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5" name="Łącznik prosty 2444">
            <a:extLst>
              <a:ext uri="{FF2B5EF4-FFF2-40B4-BE49-F238E27FC236}">
                <a16:creationId xmlns:a16="http://schemas.microsoft.com/office/drawing/2014/main" id="{AA3E68F4-3889-94F1-3ECA-835DF0052988}"/>
              </a:ext>
            </a:extLst>
          </p:cNvPr>
          <p:cNvCxnSpPr>
            <a:cxnSpLocks/>
            <a:stCxn id="2148" idx="3"/>
            <a:endCxn id="2149" idx="1"/>
          </p:cNvCxnSpPr>
          <p:nvPr/>
        </p:nvCxnSpPr>
        <p:spPr>
          <a:xfrm flipV="1">
            <a:off x="2520000" y="4874986"/>
            <a:ext cx="216000" cy="515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48" name="Łącznik prosty 2447">
            <a:extLst>
              <a:ext uri="{FF2B5EF4-FFF2-40B4-BE49-F238E27FC236}">
                <a16:creationId xmlns:a16="http://schemas.microsoft.com/office/drawing/2014/main" id="{29518D8A-605A-6879-36CB-E6BCEA667413}"/>
              </a:ext>
            </a:extLst>
          </p:cNvPr>
          <p:cNvCxnSpPr>
            <a:cxnSpLocks/>
            <a:stCxn id="2166" idx="3"/>
            <a:endCxn id="2167" idx="1"/>
          </p:cNvCxnSpPr>
          <p:nvPr/>
        </p:nvCxnSpPr>
        <p:spPr>
          <a:xfrm>
            <a:off x="2520000" y="6421123"/>
            <a:ext cx="216000" cy="1270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4" name="Łącznik: łamany 2453">
            <a:extLst>
              <a:ext uri="{FF2B5EF4-FFF2-40B4-BE49-F238E27FC236}">
                <a16:creationId xmlns:a16="http://schemas.microsoft.com/office/drawing/2014/main" id="{3AE43AC5-9170-2362-A1E1-BF301E1AA784}"/>
              </a:ext>
            </a:extLst>
          </p:cNvPr>
          <p:cNvCxnSpPr>
            <a:cxnSpLocks/>
            <a:stCxn id="2159" idx="3"/>
            <a:endCxn id="2162" idx="1"/>
          </p:cNvCxnSpPr>
          <p:nvPr/>
        </p:nvCxnSpPr>
        <p:spPr>
          <a:xfrm>
            <a:off x="2520000" y="5990089"/>
            <a:ext cx="216000" cy="13165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57" name="Łącznik: łamany 2456">
            <a:extLst>
              <a:ext uri="{FF2B5EF4-FFF2-40B4-BE49-F238E27FC236}">
                <a16:creationId xmlns:a16="http://schemas.microsoft.com/office/drawing/2014/main" id="{B5F83772-F194-8A5D-266B-7FFFB47A78C3}"/>
              </a:ext>
            </a:extLst>
          </p:cNvPr>
          <p:cNvCxnSpPr>
            <a:cxnSpLocks/>
            <a:stCxn id="2159" idx="3"/>
            <a:endCxn id="2161" idx="1"/>
          </p:cNvCxnSpPr>
          <p:nvPr/>
        </p:nvCxnSpPr>
        <p:spPr>
          <a:xfrm flipV="1">
            <a:off x="2520000" y="5932269"/>
            <a:ext cx="216000" cy="5782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60" name="Łącznik: łamany 2459">
            <a:extLst>
              <a:ext uri="{FF2B5EF4-FFF2-40B4-BE49-F238E27FC236}">
                <a16:creationId xmlns:a16="http://schemas.microsoft.com/office/drawing/2014/main" id="{9CCF868B-74A0-DAC1-27B5-FA2DA162CEBE}"/>
              </a:ext>
            </a:extLst>
          </p:cNvPr>
          <p:cNvCxnSpPr>
            <a:cxnSpLocks/>
            <a:stCxn id="2159" idx="3"/>
            <a:endCxn id="2160" idx="1"/>
          </p:cNvCxnSpPr>
          <p:nvPr/>
        </p:nvCxnSpPr>
        <p:spPr>
          <a:xfrm flipV="1">
            <a:off x="2520000" y="5797732"/>
            <a:ext cx="216000" cy="192357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1" name="Łącznik: łamany 2240">
            <a:extLst>
              <a:ext uri="{FF2B5EF4-FFF2-40B4-BE49-F238E27FC236}">
                <a16:creationId xmlns:a16="http://schemas.microsoft.com/office/drawing/2014/main" id="{9EE445CF-76D0-143B-BDC0-77739E92744C}"/>
              </a:ext>
            </a:extLst>
          </p:cNvPr>
          <p:cNvCxnSpPr>
            <a:cxnSpLocks/>
            <a:stCxn id="2100" idx="3"/>
            <a:endCxn id="2103" idx="1"/>
          </p:cNvCxnSpPr>
          <p:nvPr/>
        </p:nvCxnSpPr>
        <p:spPr>
          <a:xfrm>
            <a:off x="6768000" y="1551094"/>
            <a:ext cx="180000" cy="397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308" name="Grupa 2307">
            <a:extLst>
              <a:ext uri="{FF2B5EF4-FFF2-40B4-BE49-F238E27FC236}">
                <a16:creationId xmlns:a16="http://schemas.microsoft.com/office/drawing/2014/main" id="{B674CA08-B262-6E49-1422-7C5D7EAAE34C}"/>
              </a:ext>
            </a:extLst>
          </p:cNvPr>
          <p:cNvGrpSpPr/>
          <p:nvPr/>
        </p:nvGrpSpPr>
        <p:grpSpPr>
          <a:xfrm>
            <a:off x="8294500" y="900000"/>
            <a:ext cx="969852" cy="2443577"/>
            <a:chOff x="8172837" y="900000"/>
            <a:chExt cx="969852" cy="2443577"/>
          </a:xfrm>
          <a:solidFill>
            <a:schemeClr val="tx2"/>
          </a:solidFill>
        </p:grpSpPr>
        <p:grpSp>
          <p:nvGrpSpPr>
            <p:cNvPr id="2440" name="Grupa 2439">
              <a:extLst>
                <a:ext uri="{FF2B5EF4-FFF2-40B4-BE49-F238E27FC236}">
                  <a16:creationId xmlns:a16="http://schemas.microsoft.com/office/drawing/2014/main" id="{368AF967-07D4-DBD0-0316-0D8167162927}"/>
                </a:ext>
              </a:extLst>
            </p:cNvPr>
            <p:cNvGrpSpPr/>
            <p:nvPr/>
          </p:nvGrpSpPr>
          <p:grpSpPr>
            <a:xfrm>
              <a:off x="8172837" y="900000"/>
              <a:ext cx="969852" cy="2443577"/>
              <a:chOff x="8172837" y="900000"/>
              <a:chExt cx="969852" cy="2443577"/>
            </a:xfrm>
            <a:grpFill/>
          </p:grpSpPr>
          <p:sp>
            <p:nvSpPr>
              <p:cNvPr id="2033" name="Prostokąt: zaokrąglone rogi 2032">
                <a:extLst>
                  <a:ext uri="{FF2B5EF4-FFF2-40B4-BE49-F238E27FC236}">
                    <a16:creationId xmlns:a16="http://schemas.microsoft.com/office/drawing/2014/main" id="{C7E83B74-3D43-486D-8CA7-DCE6765F7912}"/>
                  </a:ext>
                </a:extLst>
              </p:cNvPr>
              <p:cNvSpPr/>
              <p:nvPr/>
            </p:nvSpPr>
            <p:spPr>
              <a:xfrm>
                <a:off x="8172837" y="900000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bg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dirty="0">
                    <a:solidFill>
                      <a:schemeClr val="bg1"/>
                    </a:solidFill>
                  </a:rPr>
                  <a:t>Radca</a:t>
                </a:r>
                <a:r>
                  <a:rPr lang="pl-PL" sz="600" baseline="0" dirty="0">
                    <a:solidFill>
                      <a:schemeClr val="bg1"/>
                    </a:solidFill>
                  </a:rPr>
                  <a:t> Prawny/Adwokat</a:t>
                </a:r>
              </a:p>
            </p:txBody>
          </p:sp>
          <p:sp>
            <p:nvSpPr>
              <p:cNvPr id="2272" name="Prostokąt: zaokrąglone rogi 2271">
                <a:extLst>
                  <a:ext uri="{FF2B5EF4-FFF2-40B4-BE49-F238E27FC236}">
                    <a16:creationId xmlns:a16="http://schemas.microsoft.com/office/drawing/2014/main" id="{ABAFF6BB-E448-46D0-9F00-697BDC700031}"/>
                  </a:ext>
                </a:extLst>
              </p:cNvPr>
              <p:cNvSpPr/>
              <p:nvPr/>
            </p:nvSpPr>
            <p:spPr>
              <a:xfrm>
                <a:off x="8178201" y="1025796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Dział Organizacyjno-Prawny</a:t>
                </a:r>
              </a:p>
            </p:txBody>
          </p:sp>
          <p:sp>
            <p:nvSpPr>
              <p:cNvPr id="2273" name="Prostokąt: zaokrąglone rogi 2272">
                <a:extLst>
                  <a:ext uri="{FF2B5EF4-FFF2-40B4-BE49-F238E27FC236}">
                    <a16:creationId xmlns:a16="http://schemas.microsoft.com/office/drawing/2014/main" id="{0B99CB0C-486B-4DBA-9614-829217924287}"/>
                  </a:ext>
                </a:extLst>
              </p:cNvPr>
              <p:cNvSpPr/>
              <p:nvPr/>
            </p:nvSpPr>
            <p:spPr>
              <a:xfrm>
                <a:off x="8247379" y="1151592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Sekretariat i Kancelaria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4" name="Prostokąt: zaokrąglone rogi 2273">
                <a:extLst>
                  <a:ext uri="{FF2B5EF4-FFF2-40B4-BE49-F238E27FC236}">
                    <a16:creationId xmlns:a16="http://schemas.microsoft.com/office/drawing/2014/main" id="{6D7485D7-A402-44E1-B39E-32B0BEB843F4}"/>
                  </a:ext>
                </a:extLst>
              </p:cNvPr>
              <p:cNvSpPr/>
              <p:nvPr/>
            </p:nvSpPr>
            <p:spPr>
              <a:xfrm>
                <a:off x="8247379" y="1277388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Rzecznik Prasowy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5" name="Prostokąt: zaokrąglone rogi 2274">
                <a:extLst>
                  <a:ext uri="{FF2B5EF4-FFF2-40B4-BE49-F238E27FC236}">
                    <a16:creationId xmlns:a16="http://schemas.microsoft.com/office/drawing/2014/main" id="{6BACC4DC-0110-4B4B-B3C9-37DB1BDD9B7F}"/>
                  </a:ext>
                </a:extLst>
              </p:cNvPr>
              <p:cNvSpPr/>
              <p:nvPr/>
            </p:nvSpPr>
            <p:spPr>
              <a:xfrm>
                <a:off x="8247379" y="1403184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dirty="0">
                    <a:solidFill>
                      <a:schemeClr val="bg1"/>
                    </a:solidFill>
                  </a:rPr>
                  <a:t>Audytor Wewnętrzny</a:t>
                </a:r>
                <a:endParaRPr lang="pl-PL" sz="600" baseline="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6" name="Prostokąt: zaokrąglone rogi 2275">
                <a:extLst>
                  <a:ext uri="{FF2B5EF4-FFF2-40B4-BE49-F238E27FC236}">
                    <a16:creationId xmlns:a16="http://schemas.microsoft.com/office/drawing/2014/main" id="{FA20E205-8B5D-489B-8DBE-6F13A1C3AA3A}"/>
                  </a:ext>
                </a:extLst>
              </p:cNvPr>
              <p:cNvSpPr/>
              <p:nvPr/>
            </p:nvSpPr>
            <p:spPr>
              <a:xfrm>
                <a:off x="8247379" y="1528980"/>
                <a:ext cx="89531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Archiwum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78" name="Prostokąt: zaokrąglone rogi 2277">
                <a:extLst>
                  <a:ext uri="{FF2B5EF4-FFF2-40B4-BE49-F238E27FC236}">
                    <a16:creationId xmlns:a16="http://schemas.microsoft.com/office/drawing/2014/main" id="{22D7A95A-3293-491F-96FC-948DA01B2CDE}"/>
                  </a:ext>
                </a:extLst>
              </p:cNvPr>
              <p:cNvSpPr/>
              <p:nvPr/>
            </p:nvSpPr>
            <p:spPr>
              <a:xfrm>
                <a:off x="8178201" y="1654776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Dział Zamówień Publicznych</a:t>
                </a:r>
              </a:p>
            </p:txBody>
          </p:sp>
          <p:sp>
            <p:nvSpPr>
              <p:cNvPr id="2302" name="Prostokąt: zaokrąglone rogi 2301">
                <a:extLst>
                  <a:ext uri="{FF2B5EF4-FFF2-40B4-BE49-F238E27FC236}">
                    <a16:creationId xmlns:a16="http://schemas.microsoft.com/office/drawing/2014/main" id="{ACE19F92-A3D0-426E-8DD3-FAE6E81A49AA}"/>
                  </a:ext>
                </a:extLst>
              </p:cNvPr>
              <p:cNvSpPr/>
              <p:nvPr/>
            </p:nvSpPr>
            <p:spPr>
              <a:xfrm>
                <a:off x="8178201" y="1908771"/>
                <a:ext cx="900000" cy="91571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>
                    <a:solidFill>
                      <a:schemeClr val="bg1"/>
                    </a:solidFill>
                  </a:rPr>
                  <a:t>Dział Kadr</a:t>
                </a:r>
                <a:endParaRPr lang="pl-PL" sz="600" baseline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03" name="Prostokąt: zaokrąglone rogi 2302">
                <a:extLst>
                  <a:ext uri="{FF2B5EF4-FFF2-40B4-BE49-F238E27FC236}">
                    <a16:creationId xmlns:a16="http://schemas.microsoft.com/office/drawing/2014/main" id="{E4F7C02B-9BFD-465B-8F56-827B37832BB5}"/>
                  </a:ext>
                </a:extLst>
              </p:cNvPr>
              <p:cNvSpPr/>
              <p:nvPr/>
            </p:nvSpPr>
            <p:spPr>
              <a:xfrm>
                <a:off x="8178201" y="2034567"/>
                <a:ext cx="900000" cy="293027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Samodzielne stanowisko ds. Bezpeiczeńśtwo i Higieny Pracy</a:t>
                </a:r>
              </a:p>
            </p:txBody>
          </p:sp>
          <p:sp>
            <p:nvSpPr>
              <p:cNvPr id="2304" name="Prostokąt: zaokrąglone rogi 2303">
                <a:extLst>
                  <a:ext uri="{FF2B5EF4-FFF2-40B4-BE49-F238E27FC236}">
                    <a16:creationId xmlns:a16="http://schemas.microsoft.com/office/drawing/2014/main" id="{CAA4A68C-DE29-4417-8F1E-E39806616F1F}"/>
                  </a:ext>
                </a:extLst>
              </p:cNvPr>
              <p:cNvSpPr/>
              <p:nvPr/>
            </p:nvSpPr>
            <p:spPr>
              <a:xfrm>
                <a:off x="8178201" y="2615814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 dirty="0">
                    <a:solidFill>
                      <a:schemeClr val="bg1"/>
                    </a:solidFill>
                  </a:rPr>
                  <a:t>Samodzielne stanowisko ds. P-</a:t>
                </a:r>
                <a:r>
                  <a:rPr lang="pl-PL" sz="600" baseline="0" dirty="0" err="1">
                    <a:solidFill>
                      <a:schemeClr val="bg1"/>
                    </a:solidFill>
                  </a:rPr>
                  <a:t>Poż</a:t>
                </a:r>
                <a:r>
                  <a:rPr lang="pl-PL" sz="600" baseline="0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  <p:sp>
            <p:nvSpPr>
              <p:cNvPr id="2305" name="Prostokąt: zaokrąglone rogi 2304">
                <a:extLst>
                  <a:ext uri="{FF2B5EF4-FFF2-40B4-BE49-F238E27FC236}">
                    <a16:creationId xmlns:a16="http://schemas.microsoft.com/office/drawing/2014/main" id="{E7C6B41E-250C-4F22-9591-AA39A13A6747}"/>
                  </a:ext>
                </a:extLst>
              </p:cNvPr>
              <p:cNvSpPr/>
              <p:nvPr/>
            </p:nvSpPr>
            <p:spPr>
              <a:xfrm>
                <a:off x="8178201" y="2361819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Samodzielne stanowisko ds. Obrony Cywilnej</a:t>
                </a:r>
              </a:p>
            </p:txBody>
          </p:sp>
          <p:sp>
            <p:nvSpPr>
              <p:cNvPr id="2306" name="Prostokąt: zaokrąglone rogi 2305">
                <a:extLst>
                  <a:ext uri="{FF2B5EF4-FFF2-40B4-BE49-F238E27FC236}">
                    <a16:creationId xmlns:a16="http://schemas.microsoft.com/office/drawing/2014/main" id="{BEC24BF0-E460-401E-9827-DB9FA9F32132}"/>
                  </a:ext>
                </a:extLst>
              </p:cNvPr>
              <p:cNvSpPr/>
              <p:nvPr/>
            </p:nvSpPr>
            <p:spPr>
              <a:xfrm>
                <a:off x="8178201" y="2869809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Pełnomocnik ds. Ochrony Informacji Niejawnych</a:t>
                </a:r>
              </a:p>
            </p:txBody>
          </p:sp>
          <p:sp>
            <p:nvSpPr>
              <p:cNvPr id="2307" name="Prostokąt: zaokrąglone rogi 2306">
                <a:extLst>
                  <a:ext uri="{FF2B5EF4-FFF2-40B4-BE49-F238E27FC236}">
                    <a16:creationId xmlns:a16="http://schemas.microsoft.com/office/drawing/2014/main" id="{C0BD43B9-9AA8-4A59-BA24-21BE97BDFF55}"/>
                  </a:ext>
                </a:extLst>
              </p:cNvPr>
              <p:cNvSpPr/>
              <p:nvPr/>
            </p:nvSpPr>
            <p:spPr>
              <a:xfrm>
                <a:off x="8178201" y="3123807"/>
                <a:ext cx="900000" cy="219770"/>
              </a:xfrm>
              <a:prstGeom prst="roundRect">
                <a:avLst>
                  <a:gd name="adj" fmla="val 0"/>
                </a:avLst>
              </a:prstGeom>
              <a:grpFill/>
              <a:ln w="6350">
                <a:solidFill>
                  <a:schemeClr val="tx1"/>
                </a:solidFill>
              </a:ln>
              <a:effectLst/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lIns="0" tIns="0" rIns="0" bIns="0" spcCol="36000" rtlCol="0" anchor="ctr" anchorCtr="1">
                <a:norm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pl-PL" sz="600" baseline="0">
                    <a:solidFill>
                      <a:schemeClr val="bg1"/>
                    </a:solidFill>
                  </a:rPr>
                  <a:t>Inspektor Ochrony Danych</a:t>
                </a:r>
              </a:p>
            </p:txBody>
          </p:sp>
        </p:grpSp>
        <p:cxnSp>
          <p:nvCxnSpPr>
            <p:cNvPr id="2260" name="Łącznik prosty 2259">
              <a:extLst>
                <a:ext uri="{FF2B5EF4-FFF2-40B4-BE49-F238E27FC236}">
                  <a16:creationId xmlns:a16="http://schemas.microsoft.com/office/drawing/2014/main" id="{21DF5327-953E-B74E-BA1C-96212C76B945}"/>
                </a:ext>
              </a:extLst>
            </p:cNvPr>
            <p:cNvCxnSpPr>
              <a:cxnSpLocks/>
              <a:stCxn id="2272" idx="1"/>
              <a:endCxn id="2273" idx="1"/>
            </p:cNvCxnSpPr>
            <p:nvPr/>
          </p:nvCxnSpPr>
          <p:spPr>
            <a:xfrm rot="10800000" flipH="1" flipV="1">
              <a:off x="8178201" y="1071582"/>
              <a:ext cx="69178" cy="125796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65" name="Łącznik prosty 2259">
              <a:extLst>
                <a:ext uri="{FF2B5EF4-FFF2-40B4-BE49-F238E27FC236}">
                  <a16:creationId xmlns:a16="http://schemas.microsoft.com/office/drawing/2014/main" id="{0D32663F-5608-9265-50E4-04999522CB69}"/>
                </a:ext>
              </a:extLst>
            </p:cNvPr>
            <p:cNvCxnSpPr>
              <a:cxnSpLocks/>
              <a:stCxn id="2272" idx="1"/>
              <a:endCxn id="2274" idx="1"/>
            </p:cNvCxnSpPr>
            <p:nvPr/>
          </p:nvCxnSpPr>
          <p:spPr>
            <a:xfrm rot="10800000" flipH="1" flipV="1">
              <a:off x="8178201" y="1071582"/>
              <a:ext cx="69178" cy="251592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85" name="Łącznik prosty 2259">
              <a:extLst>
                <a:ext uri="{FF2B5EF4-FFF2-40B4-BE49-F238E27FC236}">
                  <a16:creationId xmlns:a16="http://schemas.microsoft.com/office/drawing/2014/main" id="{5F525158-66C2-651A-B296-D7F6BCD51D87}"/>
                </a:ext>
              </a:extLst>
            </p:cNvPr>
            <p:cNvCxnSpPr>
              <a:cxnSpLocks/>
              <a:stCxn id="2272" idx="1"/>
              <a:endCxn id="2275" idx="1"/>
            </p:cNvCxnSpPr>
            <p:nvPr/>
          </p:nvCxnSpPr>
          <p:spPr>
            <a:xfrm rot="10800000" flipH="1" flipV="1">
              <a:off x="8178201" y="1071582"/>
              <a:ext cx="69178" cy="377388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97" name="Łącznik prosty 2259">
              <a:extLst>
                <a:ext uri="{FF2B5EF4-FFF2-40B4-BE49-F238E27FC236}">
                  <a16:creationId xmlns:a16="http://schemas.microsoft.com/office/drawing/2014/main" id="{B7ED06B8-6A0B-87B1-A869-34A257BAF85A}"/>
                </a:ext>
              </a:extLst>
            </p:cNvPr>
            <p:cNvCxnSpPr>
              <a:cxnSpLocks/>
              <a:stCxn id="2272" idx="1"/>
              <a:endCxn id="2276" idx="1"/>
            </p:cNvCxnSpPr>
            <p:nvPr/>
          </p:nvCxnSpPr>
          <p:spPr>
            <a:xfrm rot="10800000" flipH="1" flipV="1">
              <a:off x="8178201" y="1071582"/>
              <a:ext cx="69178" cy="503184"/>
            </a:xfrm>
            <a:prstGeom prst="bentConnector3">
              <a:avLst>
                <a:gd name="adj1" fmla="val 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38" name="Prostokąt: zaokrąglone rogi 2037">
            <a:extLst>
              <a:ext uri="{FF2B5EF4-FFF2-40B4-BE49-F238E27FC236}">
                <a16:creationId xmlns:a16="http://schemas.microsoft.com/office/drawing/2014/main" id="{AB031BBD-CA19-4D7D-A49B-CA26ED10F2BF}"/>
              </a:ext>
            </a:extLst>
          </p:cNvPr>
          <p:cNvSpPr/>
          <p:nvPr/>
        </p:nvSpPr>
        <p:spPr>
          <a:xfrm>
            <a:off x="9576000" y="900609"/>
            <a:ext cx="921764" cy="166974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Główny Księgowy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039" name="Prostokąt: zaokrąglone rogi 2038">
            <a:extLst>
              <a:ext uri="{FF2B5EF4-FFF2-40B4-BE49-F238E27FC236}">
                <a16:creationId xmlns:a16="http://schemas.microsoft.com/office/drawing/2014/main" id="{E7D267DE-5765-49BF-B0EB-1ECD4869D236}"/>
              </a:ext>
            </a:extLst>
          </p:cNvPr>
          <p:cNvSpPr/>
          <p:nvPr/>
        </p:nvSpPr>
        <p:spPr>
          <a:xfrm>
            <a:off x="9648000" y="1089631"/>
            <a:ext cx="896576" cy="160283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Finansowo-Księgowy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040" name="Prostokąt: zaokrąglone rogi 2039">
            <a:extLst>
              <a:ext uri="{FF2B5EF4-FFF2-40B4-BE49-F238E27FC236}">
                <a16:creationId xmlns:a16="http://schemas.microsoft.com/office/drawing/2014/main" id="{ACF29EDB-D3CB-4606-92D7-B0007AD73D85}"/>
              </a:ext>
            </a:extLst>
          </p:cNvPr>
          <p:cNvSpPr/>
          <p:nvPr/>
        </p:nvSpPr>
        <p:spPr>
          <a:xfrm>
            <a:off x="9684000" y="1349985"/>
            <a:ext cx="896576" cy="141612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Rachunkowości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69" name="Prostokąt: zaokrąglone rogi 2268">
            <a:extLst>
              <a:ext uri="{FF2B5EF4-FFF2-40B4-BE49-F238E27FC236}">
                <a16:creationId xmlns:a16="http://schemas.microsoft.com/office/drawing/2014/main" id="{1E5F9CB1-F424-49FC-8FD4-85B62351D02C}"/>
              </a:ext>
            </a:extLst>
          </p:cNvPr>
          <p:cNvSpPr/>
          <p:nvPr/>
        </p:nvSpPr>
        <p:spPr>
          <a:xfrm>
            <a:off x="9684000" y="1513645"/>
            <a:ext cx="896576" cy="178283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Rachunku Kosztów i Controllingu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70" name="Prostokąt: zaokrąglone rogi 2269">
            <a:extLst>
              <a:ext uri="{FF2B5EF4-FFF2-40B4-BE49-F238E27FC236}">
                <a16:creationId xmlns:a16="http://schemas.microsoft.com/office/drawing/2014/main" id="{06BF430A-B42B-4422-A2BA-AE6961B13A1E}"/>
              </a:ext>
            </a:extLst>
          </p:cNvPr>
          <p:cNvSpPr/>
          <p:nvPr/>
        </p:nvSpPr>
        <p:spPr>
          <a:xfrm>
            <a:off x="9624392" y="1944915"/>
            <a:ext cx="856836" cy="16239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bg2"/>
                </a:solidFill>
              </a:rPr>
              <a:t>Dział</a:t>
            </a:r>
            <a:r>
              <a:rPr lang="pl-PL" sz="600" baseline="0">
                <a:solidFill>
                  <a:schemeClr val="bg2"/>
                </a:solidFill>
              </a:rPr>
              <a:t> Płac</a:t>
            </a:r>
          </a:p>
        </p:txBody>
      </p:sp>
      <p:sp>
        <p:nvSpPr>
          <p:cNvPr id="2271" name="Prostokąt: zaokrąglone rogi 2270">
            <a:extLst>
              <a:ext uri="{FF2B5EF4-FFF2-40B4-BE49-F238E27FC236}">
                <a16:creationId xmlns:a16="http://schemas.microsoft.com/office/drawing/2014/main" id="{5C1AEE94-D548-4B32-81FF-D6D0AF189828}"/>
              </a:ext>
            </a:extLst>
          </p:cNvPr>
          <p:cNvSpPr/>
          <p:nvPr/>
        </p:nvSpPr>
        <p:spPr>
          <a:xfrm>
            <a:off x="9684000" y="1713976"/>
            <a:ext cx="896576" cy="208891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Sekcja Zarządzania </a:t>
            </a:r>
            <a:r>
              <a:rPr lang="pl-PL" sz="600">
                <a:solidFill>
                  <a:schemeClr val="bg2"/>
                </a:solidFill>
              </a:rPr>
              <a:t>Zasobami </a:t>
            </a:r>
            <a:r>
              <a:rPr lang="pl-PL" sz="600" smtClean="0">
                <a:solidFill>
                  <a:schemeClr val="bg2"/>
                </a:solidFill>
              </a:rPr>
              <a:t>Majątkowymi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sp>
        <p:nvSpPr>
          <p:cNvPr id="2293" name="Prostokąt: zaokrąglone rogi 2292">
            <a:extLst>
              <a:ext uri="{FF2B5EF4-FFF2-40B4-BE49-F238E27FC236}">
                <a16:creationId xmlns:a16="http://schemas.microsoft.com/office/drawing/2014/main" id="{76A92004-C254-4A2A-A60B-5177C17C5F6C}"/>
              </a:ext>
            </a:extLst>
          </p:cNvPr>
          <p:cNvSpPr/>
          <p:nvPr/>
        </p:nvSpPr>
        <p:spPr>
          <a:xfrm>
            <a:off x="9624392" y="2129360"/>
            <a:ext cx="850340" cy="203487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Rozliczeń</a:t>
            </a:r>
            <a:r>
              <a:rPr lang="pl-PL" sz="600" baseline="0" dirty="0">
                <a:solidFill>
                  <a:schemeClr val="bg2"/>
                </a:solidFill>
              </a:rPr>
              <a:t> i Analiz</a:t>
            </a:r>
          </a:p>
        </p:txBody>
      </p:sp>
      <p:sp>
        <p:nvSpPr>
          <p:cNvPr id="2294" name="Prostokąt: zaokrąglone rogi 2293">
            <a:extLst>
              <a:ext uri="{FF2B5EF4-FFF2-40B4-BE49-F238E27FC236}">
                <a16:creationId xmlns:a16="http://schemas.microsoft.com/office/drawing/2014/main" id="{30B59319-304A-4A6E-9F44-CACEE31A3F34}"/>
              </a:ext>
            </a:extLst>
          </p:cNvPr>
          <p:cNvSpPr/>
          <p:nvPr/>
        </p:nvSpPr>
        <p:spPr>
          <a:xfrm>
            <a:off x="9624392" y="2354895"/>
            <a:ext cx="850340" cy="282017"/>
          </a:xfrm>
          <a:prstGeom prst="roundRect">
            <a:avLst>
              <a:gd name="adj" fmla="val 5399"/>
            </a:avLst>
          </a:prstGeom>
          <a:solidFill>
            <a:schemeClr val="accent2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bg2"/>
                </a:solidFill>
              </a:rPr>
              <a:t>Dział Rozwoju i Rozliczeń Projektów</a:t>
            </a:r>
            <a:endParaRPr lang="pl-PL" sz="600" baseline="0" dirty="0">
              <a:solidFill>
                <a:schemeClr val="bg2"/>
              </a:solidFill>
            </a:endParaRPr>
          </a:p>
        </p:txBody>
      </p:sp>
      <p:grpSp>
        <p:nvGrpSpPr>
          <p:cNvPr id="2357" name="Grupa 2356">
            <a:extLst>
              <a:ext uri="{FF2B5EF4-FFF2-40B4-BE49-F238E27FC236}">
                <a16:creationId xmlns:a16="http://schemas.microsoft.com/office/drawing/2014/main" id="{2250A06F-4E98-44C6-9F65-F99D0AF6D9DC}"/>
              </a:ext>
            </a:extLst>
          </p:cNvPr>
          <p:cNvGrpSpPr/>
          <p:nvPr/>
        </p:nvGrpSpPr>
        <p:grpSpPr>
          <a:xfrm>
            <a:off x="11026166" y="900000"/>
            <a:ext cx="990441" cy="1917787"/>
            <a:chOff x="11026166" y="900000"/>
            <a:chExt cx="990441" cy="1917787"/>
          </a:xfrm>
          <a:solidFill>
            <a:schemeClr val="accent4"/>
          </a:solidFill>
        </p:grpSpPr>
        <p:sp>
          <p:nvSpPr>
            <p:cNvPr id="2035" name="Prostokąt: zaokrąglone rogi 2034">
              <a:extLst>
                <a:ext uri="{FF2B5EF4-FFF2-40B4-BE49-F238E27FC236}">
                  <a16:creationId xmlns:a16="http://schemas.microsoft.com/office/drawing/2014/main" id="{B2CC8799-855C-4BFC-BC4E-DB7B8518B416}"/>
                </a:ext>
              </a:extLst>
            </p:cNvPr>
            <p:cNvSpPr/>
            <p:nvPr/>
          </p:nvSpPr>
          <p:spPr>
            <a:xfrm>
              <a:off x="11026167" y="900000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Inwestycji</a:t>
              </a:r>
              <a:endParaRPr lang="pl-PL" sz="600" baseline="0">
                <a:solidFill>
                  <a:schemeClr val="tx1"/>
                </a:solidFill>
              </a:endParaRPr>
            </a:p>
          </p:txBody>
        </p:sp>
        <p:sp>
          <p:nvSpPr>
            <p:cNvPr id="2037" name="Prostokąt: zaokrąglone rogi 2036">
              <a:extLst>
                <a:ext uri="{FF2B5EF4-FFF2-40B4-BE49-F238E27FC236}">
                  <a16:creationId xmlns:a16="http://schemas.microsoft.com/office/drawing/2014/main" id="{40FE1969-01F3-4619-BA4E-B6B0D1F2D4E4}"/>
                </a:ext>
              </a:extLst>
            </p:cNvPr>
            <p:cNvSpPr/>
            <p:nvPr/>
          </p:nvSpPr>
          <p:spPr>
            <a:xfrm>
              <a:off x="11026167" y="1017587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Techniczny</a:t>
              </a:r>
            </a:p>
          </p:txBody>
        </p:sp>
        <p:sp>
          <p:nvSpPr>
            <p:cNvPr id="2279" name="Prostokąt: zaokrąglone rogi 2278">
              <a:extLst>
                <a:ext uri="{FF2B5EF4-FFF2-40B4-BE49-F238E27FC236}">
                  <a16:creationId xmlns:a16="http://schemas.microsoft.com/office/drawing/2014/main" id="{D3E88950-366E-4926-B855-B36DA7FDDEFD}"/>
                </a:ext>
              </a:extLst>
            </p:cNvPr>
            <p:cNvSpPr/>
            <p:nvPr/>
          </p:nvSpPr>
          <p:spPr>
            <a:xfrm>
              <a:off x="11124000" y="1141813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Elektryczna</a:t>
              </a:r>
            </a:p>
          </p:txBody>
        </p:sp>
        <p:sp>
          <p:nvSpPr>
            <p:cNvPr id="2280" name="Prostokąt: zaokrąglone rogi 2279">
              <a:extLst>
                <a:ext uri="{FF2B5EF4-FFF2-40B4-BE49-F238E27FC236}">
                  <a16:creationId xmlns:a16="http://schemas.microsoft.com/office/drawing/2014/main" id="{1EA3470E-4C77-492A-8100-5D4F57DB8ABD}"/>
                </a:ext>
              </a:extLst>
            </p:cNvPr>
            <p:cNvSpPr/>
            <p:nvPr/>
          </p:nvSpPr>
          <p:spPr>
            <a:xfrm>
              <a:off x="11124000" y="1261741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Automatyki</a:t>
              </a:r>
            </a:p>
          </p:txBody>
        </p:sp>
        <p:sp>
          <p:nvSpPr>
            <p:cNvPr id="2281" name="Prostokąt: zaokrąglone rogi 2280">
              <a:extLst>
                <a:ext uri="{FF2B5EF4-FFF2-40B4-BE49-F238E27FC236}">
                  <a16:creationId xmlns:a16="http://schemas.microsoft.com/office/drawing/2014/main" id="{637274B5-E338-43D0-A394-6FCA09B172A0}"/>
                </a:ext>
              </a:extLst>
            </p:cNvPr>
            <p:cNvSpPr/>
            <p:nvPr/>
          </p:nvSpPr>
          <p:spPr>
            <a:xfrm>
              <a:off x="11124000" y="1381671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Sanitarna</a:t>
              </a:r>
            </a:p>
          </p:txBody>
        </p:sp>
        <p:sp>
          <p:nvSpPr>
            <p:cNvPr id="2282" name="Prostokąt: zaokrąglone rogi 2281">
              <a:extLst>
                <a:ext uri="{FF2B5EF4-FFF2-40B4-BE49-F238E27FC236}">
                  <a16:creationId xmlns:a16="http://schemas.microsoft.com/office/drawing/2014/main" id="{89867748-241D-4895-94E8-3461F974520F}"/>
                </a:ext>
              </a:extLst>
            </p:cNvPr>
            <p:cNvSpPr/>
            <p:nvPr/>
          </p:nvSpPr>
          <p:spPr>
            <a:xfrm>
              <a:off x="11124000" y="1499177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Budowlana</a:t>
              </a:r>
            </a:p>
          </p:txBody>
        </p:sp>
        <p:sp>
          <p:nvSpPr>
            <p:cNvPr id="2283" name="Prostokąt: zaokrąglone rogi 2282">
              <a:extLst>
                <a:ext uri="{FF2B5EF4-FFF2-40B4-BE49-F238E27FC236}">
                  <a16:creationId xmlns:a16="http://schemas.microsoft.com/office/drawing/2014/main" id="{02EFFF11-7724-4386-9B37-96377F50AA02}"/>
                </a:ext>
              </a:extLst>
            </p:cNvPr>
            <p:cNvSpPr/>
            <p:nvPr/>
          </p:nvSpPr>
          <p:spPr>
            <a:xfrm>
              <a:off x="11124000" y="1616078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Spalarnia</a:t>
              </a:r>
            </a:p>
          </p:txBody>
        </p:sp>
        <p:sp>
          <p:nvSpPr>
            <p:cNvPr id="2284" name="Prostokąt: zaokrąglone rogi 2283">
              <a:extLst>
                <a:ext uri="{FF2B5EF4-FFF2-40B4-BE49-F238E27FC236}">
                  <a16:creationId xmlns:a16="http://schemas.microsoft.com/office/drawing/2014/main" id="{5BD7B636-3400-44CF-A35B-D806F618782E}"/>
                </a:ext>
              </a:extLst>
            </p:cNvPr>
            <p:cNvSpPr/>
            <p:nvPr/>
          </p:nvSpPr>
          <p:spPr>
            <a:xfrm>
              <a:off x="11026167" y="1734082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Dział Informatyki</a:t>
              </a:r>
              <a:endParaRPr lang="pl-PL" sz="600" baseline="0">
                <a:solidFill>
                  <a:schemeClr val="tx1"/>
                </a:solidFill>
              </a:endParaRPr>
            </a:p>
          </p:txBody>
        </p:sp>
        <p:sp>
          <p:nvSpPr>
            <p:cNvPr id="2287" name="Prostokąt: zaokrąglone rogi 2286">
              <a:extLst>
                <a:ext uri="{FF2B5EF4-FFF2-40B4-BE49-F238E27FC236}">
                  <a16:creationId xmlns:a16="http://schemas.microsoft.com/office/drawing/2014/main" id="{649645DC-FA05-40E9-A558-71FE56FFB875}"/>
                </a:ext>
              </a:extLst>
            </p:cNvPr>
            <p:cNvSpPr/>
            <p:nvPr/>
          </p:nvSpPr>
          <p:spPr>
            <a:xfrm>
              <a:off x="11026167" y="1858247"/>
              <a:ext cx="892607" cy="91571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 dirty="0">
                  <a:solidFill>
                    <a:schemeClr val="tx1"/>
                  </a:solidFill>
                </a:rPr>
                <a:t>Dział Administracyjny</a:t>
              </a:r>
              <a:endParaRPr lang="pl-PL" sz="600" baseline="0" dirty="0">
                <a:solidFill>
                  <a:schemeClr val="tx1"/>
                </a:solidFill>
              </a:endParaRPr>
            </a:p>
          </p:txBody>
        </p:sp>
        <p:sp>
          <p:nvSpPr>
            <p:cNvPr id="2288" name="Prostokąt: zaokrąglone rogi 2287">
              <a:extLst>
                <a:ext uri="{FF2B5EF4-FFF2-40B4-BE49-F238E27FC236}">
                  <a16:creationId xmlns:a16="http://schemas.microsoft.com/office/drawing/2014/main" id="{EDF5C6E3-1C7D-4512-8DAC-5CF863C1F72E}"/>
                </a:ext>
              </a:extLst>
            </p:cNvPr>
            <p:cNvSpPr/>
            <p:nvPr/>
          </p:nvSpPr>
          <p:spPr>
            <a:xfrm>
              <a:off x="11124000" y="1981584"/>
              <a:ext cx="892607" cy="219770"/>
            </a:xfrm>
            <a:prstGeom prst="roundRect">
              <a:avLst>
                <a:gd name="adj" fmla="val 0"/>
              </a:avLst>
            </a:prstGeom>
            <a:solidFill>
              <a:schemeClr val="accent4"/>
            </a:solidFill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Zaopatrzenia z Magazynami</a:t>
              </a:r>
            </a:p>
          </p:txBody>
        </p:sp>
        <p:sp>
          <p:nvSpPr>
            <p:cNvPr id="2289" name="Prostokąt: zaokrąglone rogi 2288">
              <a:extLst>
                <a:ext uri="{FF2B5EF4-FFF2-40B4-BE49-F238E27FC236}">
                  <a16:creationId xmlns:a16="http://schemas.microsoft.com/office/drawing/2014/main" id="{A0A8AE9E-EE58-4F4C-9378-DEFFB2CF2104}"/>
                </a:ext>
              </a:extLst>
            </p:cNvPr>
            <p:cNvSpPr/>
            <p:nvPr/>
          </p:nvSpPr>
          <p:spPr>
            <a:xfrm>
              <a:off x="11124000" y="2232568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Pralna i Szwalnia</a:t>
              </a:r>
            </a:p>
          </p:txBody>
        </p:sp>
        <p:sp>
          <p:nvSpPr>
            <p:cNvPr id="2290" name="Prostokąt: zaokrąglone rogi 2289">
              <a:extLst>
                <a:ext uri="{FF2B5EF4-FFF2-40B4-BE49-F238E27FC236}">
                  <a16:creationId xmlns:a16="http://schemas.microsoft.com/office/drawing/2014/main" id="{23629B3A-DD40-45B9-BE88-3CA7A467A654}"/>
                </a:ext>
              </a:extLst>
            </p:cNvPr>
            <p:cNvSpPr/>
            <p:nvPr/>
          </p:nvSpPr>
          <p:spPr>
            <a:xfrm>
              <a:off x="11124000" y="2355526"/>
              <a:ext cx="892607" cy="219770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do Spraw Aparatury Medycznej</a:t>
              </a:r>
            </a:p>
          </p:txBody>
        </p:sp>
        <p:sp>
          <p:nvSpPr>
            <p:cNvPr id="2291" name="Prostokąt: zaokrąglone rogi 2290">
              <a:extLst>
                <a:ext uri="{FF2B5EF4-FFF2-40B4-BE49-F238E27FC236}">
                  <a16:creationId xmlns:a16="http://schemas.microsoft.com/office/drawing/2014/main" id="{3A75CD62-6508-4010-8C57-E304036E943E}"/>
                </a:ext>
              </a:extLst>
            </p:cNvPr>
            <p:cNvSpPr/>
            <p:nvPr/>
          </p:nvSpPr>
          <p:spPr>
            <a:xfrm>
              <a:off x="11124000" y="2607113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Żywienia</a:t>
              </a:r>
            </a:p>
          </p:txBody>
        </p:sp>
        <p:sp>
          <p:nvSpPr>
            <p:cNvPr id="2292" name="Prostokąt: zaokrąglone rogi 2291">
              <a:extLst>
                <a:ext uri="{FF2B5EF4-FFF2-40B4-BE49-F238E27FC236}">
                  <a16:creationId xmlns:a16="http://schemas.microsoft.com/office/drawing/2014/main" id="{B86CAD77-91EB-4484-965A-AC64DBA92CEE}"/>
                </a:ext>
              </a:extLst>
            </p:cNvPr>
            <p:cNvSpPr/>
            <p:nvPr/>
          </p:nvSpPr>
          <p:spPr>
            <a:xfrm>
              <a:off x="11124000" y="2726216"/>
              <a:ext cx="892607" cy="91571"/>
            </a:xfrm>
            <a:prstGeom prst="roundRect">
              <a:avLst>
                <a:gd name="adj" fmla="val 0"/>
              </a:avLst>
            </a:prstGeom>
            <a:grpFill/>
            <a:ln w="6350">
              <a:solidFill>
                <a:schemeClr val="tx1"/>
              </a:solidFill>
            </a:ln>
            <a:effectLst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pl-PL" sz="600">
                  <a:solidFill>
                    <a:schemeClr val="tx1"/>
                  </a:solidFill>
                </a:rPr>
                <a:t>Sekcja Transportu</a:t>
              </a:r>
            </a:p>
          </p:txBody>
        </p:sp>
        <p:cxnSp>
          <p:nvCxnSpPr>
            <p:cNvPr id="2332" name="Łącznik prosty 2259">
              <a:extLst>
                <a:ext uri="{FF2B5EF4-FFF2-40B4-BE49-F238E27FC236}">
                  <a16:creationId xmlns:a16="http://schemas.microsoft.com/office/drawing/2014/main" id="{32DC7683-B10C-DBA5-8937-8F6A6D5F33D1}"/>
                </a:ext>
              </a:extLst>
            </p:cNvPr>
            <p:cNvCxnSpPr>
              <a:cxnSpLocks/>
              <a:stCxn id="2037" idx="1"/>
              <a:endCxn id="2279" idx="1"/>
            </p:cNvCxnSpPr>
            <p:nvPr/>
          </p:nvCxnSpPr>
          <p:spPr>
            <a:xfrm rot="10800000" flipH="1" flipV="1">
              <a:off x="11026166" y="1063373"/>
              <a:ext cx="97833" cy="124226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36" name="Łącznik prosty 2259">
              <a:extLst>
                <a:ext uri="{FF2B5EF4-FFF2-40B4-BE49-F238E27FC236}">
                  <a16:creationId xmlns:a16="http://schemas.microsoft.com/office/drawing/2014/main" id="{E3ED86A3-9AB1-097E-C5D3-1DA4BFE02F6C}"/>
                </a:ext>
              </a:extLst>
            </p:cNvPr>
            <p:cNvCxnSpPr>
              <a:cxnSpLocks/>
              <a:stCxn id="2037" idx="1"/>
              <a:endCxn id="2280" idx="1"/>
            </p:cNvCxnSpPr>
            <p:nvPr/>
          </p:nvCxnSpPr>
          <p:spPr>
            <a:xfrm rot="10800000" flipH="1" flipV="1">
              <a:off x="11026166" y="1063373"/>
              <a:ext cx="97833" cy="244154"/>
            </a:xfrm>
            <a:prstGeom prst="bentConnector3">
              <a:avLst>
                <a:gd name="adj1" fmla="val -7302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4" name="Łącznik prosty 2259">
              <a:extLst>
                <a:ext uri="{FF2B5EF4-FFF2-40B4-BE49-F238E27FC236}">
                  <a16:creationId xmlns:a16="http://schemas.microsoft.com/office/drawing/2014/main" id="{B5E5DE26-F47F-3563-078B-425BF5E4D148}"/>
                </a:ext>
              </a:extLst>
            </p:cNvPr>
            <p:cNvCxnSpPr>
              <a:cxnSpLocks/>
              <a:stCxn id="2037" idx="1"/>
              <a:endCxn id="2281" idx="1"/>
            </p:cNvCxnSpPr>
            <p:nvPr/>
          </p:nvCxnSpPr>
          <p:spPr>
            <a:xfrm rot="10800000" flipH="1" flipV="1">
              <a:off x="11026166" y="1063373"/>
              <a:ext cx="97833" cy="364084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48" name="Łącznik prosty 2259">
              <a:extLst>
                <a:ext uri="{FF2B5EF4-FFF2-40B4-BE49-F238E27FC236}">
                  <a16:creationId xmlns:a16="http://schemas.microsoft.com/office/drawing/2014/main" id="{CE113E20-7E0E-9E13-D27F-1EF861862D4E}"/>
                </a:ext>
              </a:extLst>
            </p:cNvPr>
            <p:cNvCxnSpPr>
              <a:cxnSpLocks/>
              <a:stCxn id="2037" idx="1"/>
              <a:endCxn id="2282" idx="1"/>
            </p:cNvCxnSpPr>
            <p:nvPr/>
          </p:nvCxnSpPr>
          <p:spPr>
            <a:xfrm rot="10800000" flipH="1" flipV="1">
              <a:off x="11026166" y="1063373"/>
              <a:ext cx="97833" cy="481590"/>
            </a:xfrm>
            <a:prstGeom prst="bentConnector3">
              <a:avLst>
                <a:gd name="adj1" fmla="val -73020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52" name="Łącznik prosty 2259">
              <a:extLst>
                <a:ext uri="{FF2B5EF4-FFF2-40B4-BE49-F238E27FC236}">
                  <a16:creationId xmlns:a16="http://schemas.microsoft.com/office/drawing/2014/main" id="{B20DD350-CC95-FA16-2920-FBF7D66C8A9E}"/>
                </a:ext>
              </a:extLst>
            </p:cNvPr>
            <p:cNvCxnSpPr>
              <a:cxnSpLocks/>
              <a:stCxn id="2037" idx="1"/>
              <a:endCxn id="2283" idx="1"/>
            </p:cNvCxnSpPr>
            <p:nvPr/>
          </p:nvCxnSpPr>
          <p:spPr>
            <a:xfrm rot="10800000" flipH="1" flipV="1">
              <a:off x="11026166" y="1063372"/>
              <a:ext cx="97833" cy="598491"/>
            </a:xfrm>
            <a:prstGeom prst="bentConnector3">
              <a:avLst>
                <a:gd name="adj1" fmla="val -73019"/>
              </a:avLst>
            </a:prstGeom>
            <a:grpFill/>
            <a:ln w="6350">
              <a:headEnd type="oval" w="sm" len="sm"/>
              <a:tailEnd type="triangle" w="sm" len="sm"/>
            </a:ln>
            <a:effec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" name="Łącznik prosty ze strzałką 4">
            <a:extLst>
              <a:ext uri="{FF2B5EF4-FFF2-40B4-BE49-F238E27FC236}">
                <a16:creationId xmlns:a16="http://schemas.microsoft.com/office/drawing/2014/main" id="{57F61699-E230-AD23-BA5A-C66FB908ED8C}"/>
              </a:ext>
            </a:extLst>
          </p:cNvPr>
          <p:cNvCxnSpPr>
            <a:cxnSpLocks/>
            <a:stCxn id="2025" idx="3"/>
            <a:endCxn id="2029" idx="1"/>
          </p:cNvCxnSpPr>
          <p:nvPr/>
        </p:nvCxnSpPr>
        <p:spPr>
          <a:xfrm>
            <a:off x="7394877" y="368648"/>
            <a:ext cx="363013" cy="1353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>
            <a:extLst>
              <a:ext uri="{FF2B5EF4-FFF2-40B4-BE49-F238E27FC236}">
                <a16:creationId xmlns:a16="http://schemas.microsoft.com/office/drawing/2014/main" id="{25CE353A-26EC-2427-8A2A-A2BF10B9D26C}"/>
              </a:ext>
            </a:extLst>
          </p:cNvPr>
          <p:cNvCxnSpPr>
            <a:cxnSpLocks/>
            <a:stCxn id="2025" idx="1"/>
            <a:endCxn id="2027" idx="3"/>
          </p:cNvCxnSpPr>
          <p:nvPr/>
        </p:nvCxnSpPr>
        <p:spPr>
          <a:xfrm flipH="1">
            <a:off x="5951864" y="368648"/>
            <a:ext cx="363013" cy="3762"/>
          </a:xfrm>
          <a:prstGeom prst="straightConnector1">
            <a:avLst/>
          </a:prstGeom>
          <a:ln>
            <a:solidFill>
              <a:schemeClr val="tx1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: łamany 30">
            <a:extLst>
              <a:ext uri="{FF2B5EF4-FFF2-40B4-BE49-F238E27FC236}">
                <a16:creationId xmlns:a16="http://schemas.microsoft.com/office/drawing/2014/main" id="{03F25A2D-B645-B2FE-168C-B2E7D73E2E99}"/>
              </a:ext>
            </a:extLst>
          </p:cNvPr>
          <p:cNvCxnSpPr>
            <a:cxnSpLocks/>
            <a:stCxn id="2031" idx="1"/>
            <a:endCxn id="16" idx="1"/>
          </p:cNvCxnSpPr>
          <p:nvPr/>
        </p:nvCxnSpPr>
        <p:spPr>
          <a:xfrm rot="10800000" flipH="1" flipV="1">
            <a:off x="10874932" y="647999"/>
            <a:ext cx="33068" cy="1182905"/>
          </a:xfrm>
          <a:prstGeom prst="bentConnector3">
            <a:avLst>
              <a:gd name="adj1" fmla="val -244835"/>
            </a:avLst>
          </a:prstGeom>
          <a:ln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: łamany 36">
            <a:extLst>
              <a:ext uri="{FF2B5EF4-FFF2-40B4-BE49-F238E27FC236}">
                <a16:creationId xmlns:a16="http://schemas.microsoft.com/office/drawing/2014/main" id="{79F924A9-A0FD-4550-EDF3-768CDAC76314}"/>
              </a:ext>
            </a:extLst>
          </p:cNvPr>
          <p:cNvCxnSpPr>
            <a:cxnSpLocks/>
            <a:stCxn id="2058" idx="1"/>
            <a:endCxn id="3" idx="1"/>
          </p:cNvCxnSpPr>
          <p:nvPr/>
        </p:nvCxnSpPr>
        <p:spPr>
          <a:xfrm rot="10800000" flipV="1">
            <a:off x="93005" y="647999"/>
            <a:ext cx="7048" cy="951809"/>
          </a:xfrm>
          <a:prstGeom prst="bentConnector3">
            <a:avLst>
              <a:gd name="adj1" fmla="val 971907"/>
            </a:avLst>
          </a:prstGeom>
          <a:ln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Łącznik: łamany 40">
            <a:extLst>
              <a:ext uri="{FF2B5EF4-FFF2-40B4-BE49-F238E27FC236}">
                <a16:creationId xmlns:a16="http://schemas.microsoft.com/office/drawing/2014/main" id="{4B7CF938-1F54-DA33-EA47-B549207E40FA}"/>
              </a:ext>
            </a:extLst>
          </p:cNvPr>
          <p:cNvCxnSpPr>
            <a:cxnSpLocks/>
            <a:stCxn id="2032" idx="1"/>
            <a:endCxn id="11" idx="1"/>
          </p:cNvCxnSpPr>
          <p:nvPr/>
        </p:nvCxnSpPr>
        <p:spPr>
          <a:xfrm rot="10800000" flipV="1">
            <a:off x="1504297" y="647999"/>
            <a:ext cx="2669675" cy="3145271"/>
          </a:xfrm>
          <a:prstGeom prst="bentConnector3">
            <a:avLst>
              <a:gd name="adj1" fmla="val 103996"/>
            </a:avLst>
          </a:prstGeom>
          <a:ln>
            <a:solidFill>
              <a:schemeClr val="tx1"/>
            </a:solidFill>
            <a:headEnd type="oval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: łamany 45">
            <a:extLst>
              <a:ext uri="{FF2B5EF4-FFF2-40B4-BE49-F238E27FC236}">
                <a16:creationId xmlns:a16="http://schemas.microsoft.com/office/drawing/2014/main" id="{896FACF0-3299-AE8E-2865-0CF93A9B9548}"/>
              </a:ext>
            </a:extLst>
          </p:cNvPr>
          <p:cNvCxnSpPr>
            <a:cxnSpLocks/>
            <a:stCxn id="2169" idx="3"/>
            <a:endCxn id="2170" idx="1"/>
          </p:cNvCxnSpPr>
          <p:nvPr/>
        </p:nvCxnSpPr>
        <p:spPr>
          <a:xfrm flipV="1">
            <a:off x="6768000" y="3268961"/>
            <a:ext cx="180000" cy="6587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Łącznik: łamany 48">
            <a:extLst>
              <a:ext uri="{FF2B5EF4-FFF2-40B4-BE49-F238E27FC236}">
                <a16:creationId xmlns:a16="http://schemas.microsoft.com/office/drawing/2014/main" id="{777BE22D-F5E6-4DF3-6A2B-992504500C9E}"/>
              </a:ext>
            </a:extLst>
          </p:cNvPr>
          <p:cNvCxnSpPr>
            <a:cxnSpLocks/>
            <a:stCxn id="2189" idx="3"/>
            <a:endCxn id="2190" idx="1"/>
          </p:cNvCxnSpPr>
          <p:nvPr/>
        </p:nvCxnSpPr>
        <p:spPr>
          <a:xfrm>
            <a:off x="6768000" y="2144418"/>
            <a:ext cx="180000" cy="56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Prostokąt: zaokrąglone rogi 5">
            <a:extLst>
              <a:ext uri="{FF2B5EF4-FFF2-40B4-BE49-F238E27FC236}">
                <a16:creationId xmlns:a16="http://schemas.microsoft.com/office/drawing/2014/main" id="{2A5EFC52-3321-EAEB-EAD6-ACB477ACF816}"/>
              </a:ext>
            </a:extLst>
          </p:cNvPr>
          <p:cNvSpPr/>
          <p:nvPr/>
        </p:nvSpPr>
        <p:spPr>
          <a:xfrm>
            <a:off x="4862442" y="5398433"/>
            <a:ext cx="900000" cy="14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Poradnia Neonatologiczna</a:t>
            </a:r>
          </a:p>
        </p:txBody>
      </p:sp>
      <p:cxnSp>
        <p:nvCxnSpPr>
          <p:cNvPr id="9" name="Łącznik: łamany 8">
            <a:extLst>
              <a:ext uri="{FF2B5EF4-FFF2-40B4-BE49-F238E27FC236}">
                <a16:creationId xmlns:a16="http://schemas.microsoft.com/office/drawing/2014/main" id="{B18C62E7-6D29-B119-A7D3-35DECBEE4D11}"/>
              </a:ext>
            </a:extLst>
          </p:cNvPr>
          <p:cNvCxnSpPr>
            <a:cxnSpLocks/>
            <a:stCxn id="2192" idx="3"/>
            <a:endCxn id="6" idx="1"/>
          </p:cNvCxnSpPr>
          <p:nvPr/>
        </p:nvCxnSpPr>
        <p:spPr>
          <a:xfrm flipV="1">
            <a:off x="4668100" y="5470433"/>
            <a:ext cx="194342" cy="54570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2" name="Prostokąt: zaokrąglone rogi 2061">
            <a:extLst>
              <a:ext uri="{FF2B5EF4-FFF2-40B4-BE49-F238E27FC236}">
                <a16:creationId xmlns:a16="http://schemas.microsoft.com/office/drawing/2014/main" id="{D02FAD87-2EE2-4C82-8268-17C467D77A3C}"/>
              </a:ext>
            </a:extLst>
          </p:cNvPr>
          <p:cNvSpPr/>
          <p:nvPr/>
        </p:nvSpPr>
        <p:spPr>
          <a:xfrm>
            <a:off x="5868000" y="421579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numCol="1" spcCol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Centralna Sterylizatornia </a:t>
            </a:r>
          </a:p>
          <a:p>
            <a:pPr algn="ctr"/>
            <a:r>
              <a:rPr lang="pl-PL" sz="600"/>
              <a:t>i Dezynfektornia</a:t>
            </a:r>
          </a:p>
        </p:txBody>
      </p:sp>
      <p:sp>
        <p:nvSpPr>
          <p:cNvPr id="2169" name="Prostokąt: zaokrąglone rogi 2168">
            <a:extLst>
              <a:ext uri="{FF2B5EF4-FFF2-40B4-BE49-F238E27FC236}">
                <a16:creationId xmlns:a16="http://schemas.microsoft.com/office/drawing/2014/main" id="{7AD05281-BD73-4C50-8846-3FAD0B2B2AA3}"/>
              </a:ext>
            </a:extLst>
          </p:cNvPr>
          <p:cNvSpPr/>
          <p:nvPr/>
        </p:nvSpPr>
        <p:spPr>
          <a:xfrm>
            <a:off x="5868000" y="3226835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Zespół Obsługi Poradni Specjalistycznych</a:t>
            </a:r>
            <a:endParaRPr lang="pl-PL" sz="600" dirty="0">
              <a:effectLst/>
            </a:endParaRPr>
          </a:p>
        </p:txBody>
      </p:sp>
      <p:sp>
        <p:nvSpPr>
          <p:cNvPr id="2170" name="Prostokąt: zaokrąglone rogi 2169">
            <a:extLst>
              <a:ext uri="{FF2B5EF4-FFF2-40B4-BE49-F238E27FC236}">
                <a16:creationId xmlns:a16="http://schemas.microsoft.com/office/drawing/2014/main" id="{B5D079C7-98D4-47EF-AD51-E901B23F8094}"/>
              </a:ext>
            </a:extLst>
          </p:cNvPr>
          <p:cNvSpPr/>
          <p:nvPr/>
        </p:nvSpPr>
        <p:spPr>
          <a:xfrm>
            <a:off x="6948000" y="3160961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Punkt Pobierania Materiału do Badań</a:t>
            </a:r>
            <a:endParaRPr lang="pl-PL" sz="600" dirty="0">
              <a:effectLst/>
            </a:endParaRPr>
          </a:p>
        </p:txBody>
      </p:sp>
      <p:sp>
        <p:nvSpPr>
          <p:cNvPr id="2171" name="Prostokąt: zaokrąglone rogi 2170">
            <a:extLst>
              <a:ext uri="{FF2B5EF4-FFF2-40B4-BE49-F238E27FC236}">
                <a16:creationId xmlns:a16="http://schemas.microsoft.com/office/drawing/2014/main" id="{1E70927A-D902-4191-A518-CCD4C94C5702}"/>
              </a:ext>
            </a:extLst>
          </p:cNvPr>
          <p:cNvSpPr/>
          <p:nvPr/>
        </p:nvSpPr>
        <p:spPr>
          <a:xfrm>
            <a:off x="5868000" y="3480405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Medycyny</a:t>
            </a:r>
            <a:r>
              <a:rPr lang="pl-PL" sz="600" baseline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 Pracy</a:t>
            </a:r>
            <a:endParaRPr lang="pl-PL" sz="600">
              <a:effectLst/>
            </a:endParaRPr>
          </a:p>
        </p:txBody>
      </p:sp>
      <p:sp>
        <p:nvSpPr>
          <p:cNvPr id="2188" name="Prostokąt: zaokrąglone rogi 2187">
            <a:extLst>
              <a:ext uri="{FF2B5EF4-FFF2-40B4-BE49-F238E27FC236}">
                <a16:creationId xmlns:a16="http://schemas.microsoft.com/office/drawing/2014/main" id="{D9426C05-AA1C-46DD-855A-623B846377EB}"/>
              </a:ext>
            </a:extLst>
          </p:cNvPr>
          <p:cNvSpPr/>
          <p:nvPr/>
        </p:nvSpPr>
        <p:spPr>
          <a:xfrm>
            <a:off x="6948000" y="4487745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Mikrobiologicznej i Immunologii Infekcyjnej</a:t>
            </a:r>
            <a:endParaRPr lang="pl-PL" sz="600" baseline="0" dirty="0"/>
          </a:p>
        </p:txBody>
      </p:sp>
      <p:sp>
        <p:nvSpPr>
          <p:cNvPr id="2214" name="Prostokąt: zaokrąglone rogi 2213">
            <a:extLst>
              <a:ext uri="{FF2B5EF4-FFF2-40B4-BE49-F238E27FC236}">
                <a16:creationId xmlns:a16="http://schemas.microsoft.com/office/drawing/2014/main" id="{D0B04379-8FD6-4540-AC06-A3D74E4E83CD}"/>
              </a:ext>
            </a:extLst>
          </p:cNvPr>
          <p:cNvSpPr/>
          <p:nvPr/>
        </p:nvSpPr>
        <p:spPr>
          <a:xfrm>
            <a:off x="5868000" y="5355042"/>
            <a:ext cx="900000" cy="324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Dział Statystyki Medycznej i Jakości </a:t>
            </a:r>
          </a:p>
        </p:txBody>
      </p:sp>
      <p:sp>
        <p:nvSpPr>
          <p:cNvPr id="2215" name="Prostokąt: zaokrąglone rogi 2214">
            <a:extLst>
              <a:ext uri="{FF2B5EF4-FFF2-40B4-BE49-F238E27FC236}">
                <a16:creationId xmlns:a16="http://schemas.microsoft.com/office/drawing/2014/main" id="{D27CB7C3-73A8-47C9-ABFE-2DD7B24145E2}"/>
              </a:ext>
            </a:extLst>
          </p:cNvPr>
          <p:cNvSpPr/>
          <p:nvPr/>
        </p:nvSpPr>
        <p:spPr>
          <a:xfrm>
            <a:off x="6948000" y="5409230"/>
            <a:ext cx="900000" cy="216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Sekcja Jakości i Warunków Realizacji Umów</a:t>
            </a:r>
          </a:p>
        </p:txBody>
      </p:sp>
      <p:sp>
        <p:nvSpPr>
          <p:cNvPr id="2218" name="Prostokąt: zaokrąglone rogi 2217">
            <a:extLst>
              <a:ext uri="{FF2B5EF4-FFF2-40B4-BE49-F238E27FC236}">
                <a16:creationId xmlns:a16="http://schemas.microsoft.com/office/drawing/2014/main" id="{9B87304B-77E0-47E9-BC70-C79D296CCAFA}"/>
              </a:ext>
            </a:extLst>
          </p:cNvPr>
          <p:cNvSpPr/>
          <p:nvPr/>
        </p:nvSpPr>
        <p:spPr>
          <a:xfrm>
            <a:off x="6948000" y="526033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Dział Statystyki Medycznej</a:t>
            </a:r>
          </a:p>
        </p:txBody>
      </p:sp>
      <p:sp>
        <p:nvSpPr>
          <p:cNvPr id="2221" name="Prostokąt: zaokrąglone rogi 2220">
            <a:extLst>
              <a:ext uri="{FF2B5EF4-FFF2-40B4-BE49-F238E27FC236}">
                <a16:creationId xmlns:a16="http://schemas.microsoft.com/office/drawing/2014/main" id="{C51B8D7D-4DB1-458F-A3E1-8E5147011BDB}"/>
              </a:ext>
            </a:extLst>
          </p:cNvPr>
          <p:cNvSpPr/>
          <p:nvPr/>
        </p:nvSpPr>
        <p:spPr>
          <a:xfrm>
            <a:off x="6948000" y="3748018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Konsultanc</a:t>
            </a:r>
            <a:r>
              <a:rPr lang="pl-PL" sz="600" baseline="0"/>
              <a:t>i Medyczni</a:t>
            </a:r>
            <a:endParaRPr lang="pl-PL" sz="600"/>
          </a:p>
        </p:txBody>
      </p:sp>
      <p:sp>
        <p:nvSpPr>
          <p:cNvPr id="2222" name="Prostokąt: zaokrąglone rogi 2221">
            <a:extLst>
              <a:ext uri="{FF2B5EF4-FFF2-40B4-BE49-F238E27FC236}">
                <a16:creationId xmlns:a16="http://schemas.microsoft.com/office/drawing/2014/main" id="{A1FFC4F6-1613-419D-896E-4D36DE7EC827}"/>
              </a:ext>
            </a:extLst>
          </p:cNvPr>
          <p:cNvSpPr/>
          <p:nvPr/>
        </p:nvSpPr>
        <p:spPr>
          <a:xfrm>
            <a:off x="6948000" y="5111430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Kapelani</a:t>
            </a:r>
          </a:p>
        </p:txBody>
      </p:sp>
      <p:sp>
        <p:nvSpPr>
          <p:cNvPr id="2224" name="Prostokąt: zaokrąglone rogi 2223">
            <a:extLst>
              <a:ext uri="{FF2B5EF4-FFF2-40B4-BE49-F238E27FC236}">
                <a16:creationId xmlns:a16="http://schemas.microsoft.com/office/drawing/2014/main" id="{4CEA2F3F-7B73-4FBA-9CDF-5A9099B61518}"/>
              </a:ext>
            </a:extLst>
          </p:cNvPr>
          <p:cNvSpPr/>
          <p:nvPr/>
        </p:nvSpPr>
        <p:spPr>
          <a:xfrm>
            <a:off x="5868000" y="3958457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Zespół Kontroli Zakażen Szpitalnych</a:t>
            </a:r>
          </a:p>
        </p:txBody>
      </p:sp>
      <p:sp>
        <p:nvSpPr>
          <p:cNvPr id="2225" name="Prostokąt: zaokrąglone rogi 2224">
            <a:extLst>
              <a:ext uri="{FF2B5EF4-FFF2-40B4-BE49-F238E27FC236}">
                <a16:creationId xmlns:a16="http://schemas.microsoft.com/office/drawing/2014/main" id="{85955974-89FB-4CC8-A30E-90102251FBCA}"/>
              </a:ext>
            </a:extLst>
          </p:cNvPr>
          <p:cNvSpPr/>
          <p:nvPr/>
        </p:nvSpPr>
        <p:spPr>
          <a:xfrm>
            <a:off x="6948000" y="2570134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Biochemicznej</a:t>
            </a:r>
          </a:p>
        </p:txBody>
      </p:sp>
      <p:sp>
        <p:nvSpPr>
          <p:cNvPr id="2226" name="Prostokąt: zaokrąglone rogi 2225">
            <a:extLst>
              <a:ext uri="{FF2B5EF4-FFF2-40B4-BE49-F238E27FC236}">
                <a16:creationId xmlns:a16="http://schemas.microsoft.com/office/drawing/2014/main" id="{92CE4A9A-0BB6-428C-AB7F-8D8B42ACE91E}"/>
              </a:ext>
            </a:extLst>
          </p:cNvPr>
          <p:cNvSpPr/>
          <p:nvPr/>
        </p:nvSpPr>
        <p:spPr>
          <a:xfrm>
            <a:off x="5868000" y="263889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Hematologicznej</a:t>
            </a:r>
          </a:p>
        </p:txBody>
      </p:sp>
      <p:sp>
        <p:nvSpPr>
          <p:cNvPr id="2227" name="Prostokąt: zaokrąglone rogi 2226">
            <a:extLst>
              <a:ext uri="{FF2B5EF4-FFF2-40B4-BE49-F238E27FC236}">
                <a16:creationId xmlns:a16="http://schemas.microsoft.com/office/drawing/2014/main" id="{C25091D6-A87D-4E84-939C-27A43705C8A2}"/>
              </a:ext>
            </a:extLst>
          </p:cNvPr>
          <p:cNvSpPr/>
          <p:nvPr/>
        </p:nvSpPr>
        <p:spPr>
          <a:xfrm>
            <a:off x="6948000" y="3415976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Diagnostyki Klinicznej</a:t>
            </a:r>
          </a:p>
        </p:txBody>
      </p:sp>
      <p:sp>
        <p:nvSpPr>
          <p:cNvPr id="2228" name="Prostokąt: zaokrąglone rogi 2227">
            <a:extLst>
              <a:ext uri="{FF2B5EF4-FFF2-40B4-BE49-F238E27FC236}">
                <a16:creationId xmlns:a16="http://schemas.microsoft.com/office/drawing/2014/main" id="{35A6D6AE-B4FB-403A-8499-F9C7CB3C3204}"/>
              </a:ext>
            </a:extLst>
          </p:cNvPr>
          <p:cNvSpPr/>
          <p:nvPr/>
        </p:nvSpPr>
        <p:spPr>
          <a:xfrm>
            <a:off x="6948000" y="3896918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Inspektor Ochrony Radiologicznej</a:t>
            </a:r>
          </a:p>
        </p:txBody>
      </p:sp>
      <p:sp>
        <p:nvSpPr>
          <p:cNvPr id="2229" name="Prostokąt: zaokrąglone rogi 2228">
            <a:extLst>
              <a:ext uri="{FF2B5EF4-FFF2-40B4-BE49-F238E27FC236}">
                <a16:creationId xmlns:a16="http://schemas.microsoft.com/office/drawing/2014/main" id="{AC05C4FE-8C8C-48C7-BC67-AF9520258AF7}"/>
              </a:ext>
            </a:extLst>
          </p:cNvPr>
          <p:cNvSpPr/>
          <p:nvPr/>
        </p:nvSpPr>
        <p:spPr>
          <a:xfrm>
            <a:off x="5868000" y="2491443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</a:t>
            </a:r>
            <a:r>
              <a:rPr lang="pl-PL" sz="600" dirty="0" err="1"/>
              <a:t>Elektroradiologii</a:t>
            </a:r>
            <a:endParaRPr lang="pl-PL" sz="600" dirty="0"/>
          </a:p>
        </p:txBody>
      </p:sp>
      <p:sp>
        <p:nvSpPr>
          <p:cNvPr id="2230" name="Prostokąt: zaokrąglone rogi 2229">
            <a:extLst>
              <a:ext uri="{FF2B5EF4-FFF2-40B4-BE49-F238E27FC236}">
                <a16:creationId xmlns:a16="http://schemas.microsoft.com/office/drawing/2014/main" id="{03C1D6FF-D491-400E-B5A7-A5FD8B0F5C43}"/>
              </a:ext>
            </a:extLst>
          </p:cNvPr>
          <p:cNvSpPr/>
          <p:nvPr/>
        </p:nvSpPr>
        <p:spPr>
          <a:xfrm>
            <a:off x="5868000" y="2343988"/>
            <a:ext cx="900000" cy="10988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Apteka</a:t>
            </a:r>
          </a:p>
        </p:txBody>
      </p:sp>
      <p:sp>
        <p:nvSpPr>
          <p:cNvPr id="2231" name="Prostokąt: zaokrąglone rogi 2230">
            <a:extLst>
              <a:ext uri="{FF2B5EF4-FFF2-40B4-BE49-F238E27FC236}">
                <a16:creationId xmlns:a16="http://schemas.microsoft.com/office/drawing/2014/main" id="{F705363C-4362-4DA5-B2CD-920BE5896D26}"/>
              </a:ext>
            </a:extLst>
          </p:cNvPr>
          <p:cNvSpPr/>
          <p:nvPr/>
        </p:nvSpPr>
        <p:spPr>
          <a:xfrm>
            <a:off x="6948000" y="422896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Zakład Kształcenia Lekarzy Rodzinnych</a:t>
            </a:r>
          </a:p>
        </p:txBody>
      </p:sp>
      <p:sp>
        <p:nvSpPr>
          <p:cNvPr id="2232" name="Prostokąt: zaokrąglone rogi 2231">
            <a:extLst>
              <a:ext uri="{FF2B5EF4-FFF2-40B4-BE49-F238E27FC236}">
                <a16:creationId xmlns:a16="http://schemas.microsoft.com/office/drawing/2014/main" id="{5914B2B2-EF73-411B-A84A-80F2A44E2287}"/>
              </a:ext>
            </a:extLst>
          </p:cNvPr>
          <p:cNvSpPr/>
          <p:nvPr/>
        </p:nvSpPr>
        <p:spPr>
          <a:xfrm>
            <a:off x="5868000" y="3627860"/>
            <a:ext cx="900000" cy="29302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kształcenia lekarzy </a:t>
            </a:r>
          </a:p>
          <a:p>
            <a:pPr algn="ctr"/>
            <a:r>
              <a:rPr lang="pl-PL" sz="600" dirty="0"/>
              <a:t>w zakresie Zdrowia Publicznego</a:t>
            </a:r>
          </a:p>
        </p:txBody>
      </p:sp>
      <p:sp>
        <p:nvSpPr>
          <p:cNvPr id="2233" name="Prostokąt: zaokrąglone rogi 2232">
            <a:extLst>
              <a:ext uri="{FF2B5EF4-FFF2-40B4-BE49-F238E27FC236}">
                <a16:creationId xmlns:a16="http://schemas.microsoft.com/office/drawing/2014/main" id="{84C355B2-0905-4918-84C7-648336205E52}"/>
              </a:ext>
            </a:extLst>
          </p:cNvPr>
          <p:cNvSpPr/>
          <p:nvPr/>
        </p:nvSpPr>
        <p:spPr>
          <a:xfrm>
            <a:off x="6948000" y="2902176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/>
              <a:t>Uniwersytecki Lekarz Rodzinny</a:t>
            </a:r>
          </a:p>
        </p:txBody>
      </p:sp>
      <p:sp>
        <p:nvSpPr>
          <p:cNvPr id="2234" name="Prostokąt: zaokrąglone rogi 2233">
            <a:extLst>
              <a:ext uri="{FF2B5EF4-FFF2-40B4-BE49-F238E27FC236}">
                <a16:creationId xmlns:a16="http://schemas.microsoft.com/office/drawing/2014/main" id="{0A55E927-2BD0-46E8-B2B3-1940391B2A30}"/>
              </a:ext>
            </a:extLst>
          </p:cNvPr>
          <p:cNvSpPr/>
          <p:nvPr/>
        </p:nvSpPr>
        <p:spPr>
          <a:xfrm>
            <a:off x="5868000" y="2969495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Główny Lekarz Dyżuru Medycznego Szpitala</a:t>
            </a:r>
          </a:p>
        </p:txBody>
      </p:sp>
      <p:sp>
        <p:nvSpPr>
          <p:cNvPr id="33" name="Prostokąt: zaokrąglone rogi 32">
            <a:extLst>
              <a:ext uri="{FF2B5EF4-FFF2-40B4-BE49-F238E27FC236}">
                <a16:creationId xmlns:a16="http://schemas.microsoft.com/office/drawing/2014/main" id="{40B542AD-E37C-3317-4B05-E3D2915443E5}"/>
              </a:ext>
            </a:extLst>
          </p:cNvPr>
          <p:cNvSpPr/>
          <p:nvPr/>
        </p:nvSpPr>
        <p:spPr>
          <a:xfrm>
            <a:off x="5868000" y="5097702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Bank </a:t>
            </a:r>
            <a:r>
              <a:rPr lang="pl-PL" sz="600" dirty="0">
                <a:effectLst/>
                <a:ea typeface="Calibri" panose="020F0502020204030204" pitchFamily="34" charset="0"/>
              </a:rPr>
              <a:t>Tkanek</a:t>
            </a:r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 </a:t>
            </a:r>
            <a:r>
              <a:rPr lang="pl-PL" sz="600" dirty="0">
                <a:effectLst/>
                <a:ea typeface="Calibri" panose="020F0502020204030204" pitchFamily="34" charset="0"/>
              </a:rPr>
              <a:t>Komórek</a:t>
            </a:r>
            <a:endParaRPr lang="pl-PL" sz="600" dirty="0"/>
          </a:p>
        </p:txBody>
      </p:sp>
      <p:sp>
        <p:nvSpPr>
          <p:cNvPr id="34" name="Prostokąt: zaokrąglone rogi 33">
            <a:extLst>
              <a:ext uri="{FF2B5EF4-FFF2-40B4-BE49-F238E27FC236}">
                <a16:creationId xmlns:a16="http://schemas.microsoft.com/office/drawing/2014/main" id="{C04B0C44-CC8F-04FE-A076-6693E45039DA}"/>
              </a:ext>
            </a:extLst>
          </p:cNvPr>
          <p:cNvSpPr/>
          <p:nvPr/>
        </p:nvSpPr>
        <p:spPr>
          <a:xfrm>
            <a:off x="6948000" y="2351119"/>
            <a:ext cx="900000" cy="180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92500" lnSpcReduction="10000"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Ośrodek Wsparcia Badań Klinicznych</a:t>
            </a:r>
          </a:p>
        </p:txBody>
      </p:sp>
      <p:cxnSp>
        <p:nvCxnSpPr>
          <p:cNvPr id="42" name="Łącznik: łamany 41">
            <a:extLst>
              <a:ext uri="{FF2B5EF4-FFF2-40B4-BE49-F238E27FC236}">
                <a16:creationId xmlns:a16="http://schemas.microsoft.com/office/drawing/2014/main" id="{2B20F3D1-9500-D6A5-04FF-03A07E1051FC}"/>
              </a:ext>
            </a:extLst>
          </p:cNvPr>
          <p:cNvCxnSpPr>
            <a:cxnSpLocks/>
            <a:stCxn id="2189" idx="3"/>
            <a:endCxn id="34" idx="1"/>
          </p:cNvCxnSpPr>
          <p:nvPr/>
        </p:nvCxnSpPr>
        <p:spPr>
          <a:xfrm>
            <a:off x="6768000" y="2144418"/>
            <a:ext cx="180000" cy="296701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4" name="Łącznik: łamany 293">
            <a:extLst>
              <a:ext uri="{FF2B5EF4-FFF2-40B4-BE49-F238E27FC236}">
                <a16:creationId xmlns:a16="http://schemas.microsoft.com/office/drawing/2014/main" id="{424D6740-41B3-47A7-B6FD-409A92D5D25D}"/>
              </a:ext>
            </a:extLst>
          </p:cNvPr>
          <p:cNvCxnSpPr>
            <a:cxnSpLocks/>
            <a:stCxn id="2214" idx="3"/>
            <a:endCxn id="2218" idx="1"/>
          </p:cNvCxnSpPr>
          <p:nvPr/>
        </p:nvCxnSpPr>
        <p:spPr>
          <a:xfrm flipV="1">
            <a:off x="6768000" y="5315273"/>
            <a:ext cx="180000" cy="201769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3" name="Łącznik prosty 2259">
            <a:extLst>
              <a:ext uri="{FF2B5EF4-FFF2-40B4-BE49-F238E27FC236}">
                <a16:creationId xmlns:a16="http://schemas.microsoft.com/office/drawing/2014/main" id="{F0C2994B-F4D1-44A9-8041-5CE0530EDBF7}"/>
              </a:ext>
            </a:extLst>
          </p:cNvPr>
          <p:cNvCxnSpPr>
            <a:cxnSpLocks/>
            <a:stCxn id="2287" idx="1"/>
            <a:endCxn id="2292" idx="1"/>
          </p:cNvCxnSpPr>
          <p:nvPr/>
        </p:nvCxnSpPr>
        <p:spPr>
          <a:xfrm rot="10800000" flipH="1" flipV="1">
            <a:off x="11026166" y="1904032"/>
            <a:ext cx="97833" cy="867969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4" name="Łącznik prosty 2259">
            <a:extLst>
              <a:ext uri="{FF2B5EF4-FFF2-40B4-BE49-F238E27FC236}">
                <a16:creationId xmlns:a16="http://schemas.microsoft.com/office/drawing/2014/main" id="{EC9071F3-8EB4-8A59-FABA-20D855D43EFA}"/>
              </a:ext>
            </a:extLst>
          </p:cNvPr>
          <p:cNvCxnSpPr>
            <a:cxnSpLocks/>
            <a:stCxn id="2287" idx="1"/>
            <a:endCxn id="2291" idx="1"/>
          </p:cNvCxnSpPr>
          <p:nvPr/>
        </p:nvCxnSpPr>
        <p:spPr>
          <a:xfrm rot="10800000" flipH="1" flipV="1">
            <a:off x="11026166" y="1904033"/>
            <a:ext cx="97833" cy="748866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77" name="Łącznik prosty 2259">
            <a:extLst>
              <a:ext uri="{FF2B5EF4-FFF2-40B4-BE49-F238E27FC236}">
                <a16:creationId xmlns:a16="http://schemas.microsoft.com/office/drawing/2014/main" id="{74B33E45-FC09-BB38-82A8-869D2005788C}"/>
              </a:ext>
            </a:extLst>
          </p:cNvPr>
          <p:cNvCxnSpPr>
            <a:cxnSpLocks/>
            <a:stCxn id="2287" idx="1"/>
            <a:endCxn id="2290" idx="1"/>
          </p:cNvCxnSpPr>
          <p:nvPr/>
        </p:nvCxnSpPr>
        <p:spPr>
          <a:xfrm rot="10800000" flipH="1" flipV="1">
            <a:off x="11026166" y="1904033"/>
            <a:ext cx="97833" cy="561378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8" name="Łącznik prosty 2259">
            <a:extLst>
              <a:ext uri="{FF2B5EF4-FFF2-40B4-BE49-F238E27FC236}">
                <a16:creationId xmlns:a16="http://schemas.microsoft.com/office/drawing/2014/main" id="{F7277A27-F60A-4DC0-057F-0F0526CC852B}"/>
              </a:ext>
            </a:extLst>
          </p:cNvPr>
          <p:cNvCxnSpPr>
            <a:cxnSpLocks/>
            <a:stCxn id="2287" idx="1"/>
            <a:endCxn id="2289" idx="1"/>
          </p:cNvCxnSpPr>
          <p:nvPr/>
        </p:nvCxnSpPr>
        <p:spPr>
          <a:xfrm rot="10800000" flipH="1" flipV="1">
            <a:off x="11026166" y="1904032"/>
            <a:ext cx="97833" cy="374321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0" name="Łącznik prosty 2259">
            <a:extLst>
              <a:ext uri="{FF2B5EF4-FFF2-40B4-BE49-F238E27FC236}">
                <a16:creationId xmlns:a16="http://schemas.microsoft.com/office/drawing/2014/main" id="{6DA65B84-3DBD-2C51-C1AD-65C10B7390D7}"/>
              </a:ext>
            </a:extLst>
          </p:cNvPr>
          <p:cNvCxnSpPr>
            <a:cxnSpLocks/>
            <a:stCxn id="2287" idx="1"/>
            <a:endCxn id="2288" idx="1"/>
          </p:cNvCxnSpPr>
          <p:nvPr/>
        </p:nvCxnSpPr>
        <p:spPr>
          <a:xfrm rot="10800000" flipH="1" flipV="1">
            <a:off x="11026166" y="1904033"/>
            <a:ext cx="97833" cy="187436"/>
          </a:xfrm>
          <a:prstGeom prst="bentConnector3">
            <a:avLst>
              <a:gd name="adj1" fmla="val -6815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17" name="Łącznik prosty 2259">
            <a:extLst>
              <a:ext uri="{FF2B5EF4-FFF2-40B4-BE49-F238E27FC236}">
                <a16:creationId xmlns:a16="http://schemas.microsoft.com/office/drawing/2014/main" id="{1F426138-6F12-CCF7-3402-A8206EB41A7F}"/>
              </a:ext>
            </a:extLst>
          </p:cNvPr>
          <p:cNvCxnSpPr>
            <a:cxnSpLocks/>
            <a:stCxn id="2038" idx="1"/>
            <a:endCxn id="2039" idx="1"/>
          </p:cNvCxnSpPr>
          <p:nvPr/>
        </p:nvCxnSpPr>
        <p:spPr>
          <a:xfrm rot="10800000" flipH="1" flipV="1">
            <a:off x="9576000" y="984095"/>
            <a:ext cx="72000" cy="185677"/>
          </a:xfrm>
          <a:prstGeom prst="bentConnector3">
            <a:avLst>
              <a:gd name="adj1" fmla="val -52917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24" name="Łącznik prosty 2259">
            <a:extLst>
              <a:ext uri="{FF2B5EF4-FFF2-40B4-BE49-F238E27FC236}">
                <a16:creationId xmlns:a16="http://schemas.microsoft.com/office/drawing/2014/main" id="{1DFE5075-7C20-6550-87B2-D6B1024E6467}"/>
              </a:ext>
            </a:extLst>
          </p:cNvPr>
          <p:cNvCxnSpPr>
            <a:cxnSpLocks/>
            <a:stCxn id="2038" idx="1"/>
            <a:endCxn id="2270" idx="1"/>
          </p:cNvCxnSpPr>
          <p:nvPr/>
        </p:nvCxnSpPr>
        <p:spPr>
          <a:xfrm rot="10800000" flipH="1" flipV="1">
            <a:off x="9576000" y="984096"/>
            <a:ext cx="48392" cy="104201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0" name="Łącznik prosty 2259">
            <a:extLst>
              <a:ext uri="{FF2B5EF4-FFF2-40B4-BE49-F238E27FC236}">
                <a16:creationId xmlns:a16="http://schemas.microsoft.com/office/drawing/2014/main" id="{E832D533-0DDE-8A32-A292-33779B8555C8}"/>
              </a:ext>
            </a:extLst>
          </p:cNvPr>
          <p:cNvCxnSpPr>
            <a:cxnSpLocks/>
            <a:stCxn id="2038" idx="1"/>
            <a:endCxn id="2293" idx="1"/>
          </p:cNvCxnSpPr>
          <p:nvPr/>
        </p:nvCxnSpPr>
        <p:spPr>
          <a:xfrm rot="10800000" flipH="1" flipV="1">
            <a:off x="9576000" y="984096"/>
            <a:ext cx="48392" cy="124700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7" name="Łącznik prosty 2259">
            <a:extLst>
              <a:ext uri="{FF2B5EF4-FFF2-40B4-BE49-F238E27FC236}">
                <a16:creationId xmlns:a16="http://schemas.microsoft.com/office/drawing/2014/main" id="{8A0DF35D-62EC-684B-B619-150DA0ABBD6E}"/>
              </a:ext>
            </a:extLst>
          </p:cNvPr>
          <p:cNvCxnSpPr>
            <a:cxnSpLocks/>
            <a:stCxn id="2038" idx="1"/>
            <a:endCxn id="2294" idx="1"/>
          </p:cNvCxnSpPr>
          <p:nvPr/>
        </p:nvCxnSpPr>
        <p:spPr>
          <a:xfrm rot="10800000" flipH="1" flipV="1">
            <a:off x="9576000" y="984096"/>
            <a:ext cx="48392" cy="1511808"/>
          </a:xfrm>
          <a:prstGeom prst="bentConnector3">
            <a:avLst>
              <a:gd name="adj1" fmla="val -78732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1" name="Łącznik prosty 2259">
            <a:extLst>
              <a:ext uri="{FF2B5EF4-FFF2-40B4-BE49-F238E27FC236}">
                <a16:creationId xmlns:a16="http://schemas.microsoft.com/office/drawing/2014/main" id="{23BD3C07-55D1-C628-5E5E-7F67E8B5ACAC}"/>
              </a:ext>
            </a:extLst>
          </p:cNvPr>
          <p:cNvCxnSpPr>
            <a:cxnSpLocks/>
            <a:stCxn id="2039" idx="2"/>
            <a:endCxn id="2040" idx="1"/>
          </p:cNvCxnSpPr>
          <p:nvPr/>
        </p:nvCxnSpPr>
        <p:spPr>
          <a:xfrm rot="5400000">
            <a:off x="9804706" y="1129208"/>
            <a:ext cx="170877" cy="412288"/>
          </a:xfrm>
          <a:prstGeom prst="bentConnector4">
            <a:avLst>
              <a:gd name="adj1" fmla="val 29281"/>
              <a:gd name="adj2" fmla="val 121947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6" name="Łącznik prosty 2259">
            <a:extLst>
              <a:ext uri="{FF2B5EF4-FFF2-40B4-BE49-F238E27FC236}">
                <a16:creationId xmlns:a16="http://schemas.microsoft.com/office/drawing/2014/main" id="{815E1E32-4262-1841-41F1-05B99009512B}"/>
              </a:ext>
            </a:extLst>
          </p:cNvPr>
          <p:cNvCxnSpPr>
            <a:cxnSpLocks/>
            <a:stCxn id="2039" idx="2"/>
            <a:endCxn id="2269" idx="1"/>
          </p:cNvCxnSpPr>
          <p:nvPr/>
        </p:nvCxnSpPr>
        <p:spPr>
          <a:xfrm rot="5400000">
            <a:off x="9713708" y="1220206"/>
            <a:ext cx="352873" cy="412288"/>
          </a:xfrm>
          <a:prstGeom prst="bentConnector4">
            <a:avLst>
              <a:gd name="adj1" fmla="val 13075"/>
              <a:gd name="adj2" fmla="val 121948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3" name="Łącznik prosty 2259">
            <a:extLst>
              <a:ext uri="{FF2B5EF4-FFF2-40B4-BE49-F238E27FC236}">
                <a16:creationId xmlns:a16="http://schemas.microsoft.com/office/drawing/2014/main" id="{73874C6D-EAC8-2CC0-57CE-16BDFA507799}"/>
              </a:ext>
            </a:extLst>
          </p:cNvPr>
          <p:cNvCxnSpPr>
            <a:cxnSpLocks/>
            <a:stCxn id="2039" idx="2"/>
            <a:endCxn id="2271" idx="1"/>
          </p:cNvCxnSpPr>
          <p:nvPr/>
        </p:nvCxnSpPr>
        <p:spPr>
          <a:xfrm rot="5400000">
            <a:off x="9605890" y="1328024"/>
            <a:ext cx="568508" cy="412288"/>
          </a:xfrm>
          <a:prstGeom prst="bentConnector4">
            <a:avLst>
              <a:gd name="adj1" fmla="val 8981"/>
              <a:gd name="adj2" fmla="val 121563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59" name="Łącznik prosty 2259">
            <a:extLst>
              <a:ext uri="{FF2B5EF4-FFF2-40B4-BE49-F238E27FC236}">
                <a16:creationId xmlns:a16="http://schemas.microsoft.com/office/drawing/2014/main" id="{B336FEC6-BFFB-FE86-518B-8DE55AF58B2C}"/>
              </a:ext>
            </a:extLst>
          </p:cNvPr>
          <p:cNvCxnSpPr>
            <a:cxnSpLocks/>
            <a:stCxn id="2030" idx="1"/>
            <a:endCxn id="15" idx="1"/>
          </p:cNvCxnSpPr>
          <p:nvPr/>
        </p:nvCxnSpPr>
        <p:spPr>
          <a:xfrm rot="10800000" flipV="1">
            <a:off x="9480377" y="648000"/>
            <a:ext cx="17027" cy="1106146"/>
          </a:xfrm>
          <a:prstGeom prst="bentConnector3">
            <a:avLst>
              <a:gd name="adj1" fmla="val 547525"/>
            </a:avLst>
          </a:prstGeom>
          <a:solidFill>
            <a:schemeClr val="accent4"/>
          </a:solidFill>
          <a:ln w="6350">
            <a:headEnd type="oval" w="sm" len="sm"/>
            <a:tailEnd type="triangle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rostokąt: zaokrąglone rogi 3">
            <a:extLst>
              <a:ext uri="{FF2B5EF4-FFF2-40B4-BE49-F238E27FC236}">
                <a16:creationId xmlns:a16="http://schemas.microsoft.com/office/drawing/2014/main" id="{11531424-3DE9-EFF1-12EB-6DA5FE84585B}"/>
              </a:ext>
            </a:extLst>
          </p:cNvPr>
          <p:cNvSpPr/>
          <p:nvPr/>
        </p:nvSpPr>
        <p:spPr>
          <a:xfrm>
            <a:off x="6959900" y="6321298"/>
            <a:ext cx="900000" cy="10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/>
              <a:t>Oddział Psychiatryczny CZP</a:t>
            </a:r>
          </a:p>
        </p:txBody>
      </p:sp>
      <p:cxnSp>
        <p:nvCxnSpPr>
          <p:cNvPr id="7" name="Łącznik: łamany 6">
            <a:extLst>
              <a:ext uri="{FF2B5EF4-FFF2-40B4-BE49-F238E27FC236}">
                <a16:creationId xmlns:a16="http://schemas.microsoft.com/office/drawing/2014/main" id="{5766625D-A1BF-51FB-AF56-D4ACA3D05A20}"/>
              </a:ext>
            </a:extLst>
          </p:cNvPr>
          <p:cNvCxnSpPr>
            <a:cxnSpLocks/>
            <a:stCxn id="2121" idx="3"/>
            <a:endCxn id="4" idx="1"/>
          </p:cNvCxnSpPr>
          <p:nvPr/>
        </p:nvCxnSpPr>
        <p:spPr>
          <a:xfrm>
            <a:off x="6768000" y="6022612"/>
            <a:ext cx="191900" cy="352686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00493CE7-FA1E-E448-0694-E6E3158BED2D}"/>
              </a:ext>
            </a:extLst>
          </p:cNvPr>
          <p:cNvSpPr/>
          <p:nvPr/>
        </p:nvSpPr>
        <p:spPr>
          <a:xfrm>
            <a:off x="5868000" y="4730477"/>
            <a:ext cx="900000" cy="329655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solidFill>
                  <a:schemeClr val="lt1"/>
                </a:solidFill>
                <a:effectLst/>
                <a:latin typeface="+mn-lt"/>
                <a:ea typeface="+mn-ea"/>
                <a:cs typeface="+mn-cs"/>
              </a:rPr>
              <a:t>Poradnia Nocnej i Świątecznej Opieki Zdrowotnej</a:t>
            </a:r>
            <a:endParaRPr lang="pl-PL" sz="600" dirty="0">
              <a:effectLst/>
            </a:endParaRPr>
          </a:p>
        </p:txBody>
      </p:sp>
      <p:sp>
        <p:nvSpPr>
          <p:cNvPr id="13" name="Prostokąt: zaokrąglone rogi 12">
            <a:extLst>
              <a:ext uri="{FF2B5EF4-FFF2-40B4-BE49-F238E27FC236}">
                <a16:creationId xmlns:a16="http://schemas.microsoft.com/office/drawing/2014/main" id="{2C89397C-9418-0D06-FACC-B426ED89F687}"/>
              </a:ext>
            </a:extLst>
          </p:cNvPr>
          <p:cNvSpPr/>
          <p:nvPr/>
        </p:nvSpPr>
        <p:spPr>
          <a:xfrm>
            <a:off x="4862442" y="2194344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Poradnia Chirurgii Onkologicznej</a:t>
            </a:r>
            <a:endParaRPr lang="pl-PL" sz="600" dirty="0"/>
          </a:p>
        </p:txBody>
      </p:sp>
      <p:sp>
        <p:nvSpPr>
          <p:cNvPr id="18" name="Prostokąt: zaokrąglone rogi 17">
            <a:extLst>
              <a:ext uri="{FF2B5EF4-FFF2-40B4-BE49-F238E27FC236}">
                <a16:creationId xmlns:a16="http://schemas.microsoft.com/office/drawing/2014/main" id="{701C10AC-5856-EF7F-337B-C84863105BF0}"/>
              </a:ext>
            </a:extLst>
          </p:cNvPr>
          <p:cNvSpPr/>
          <p:nvPr/>
        </p:nvSpPr>
        <p:spPr>
          <a:xfrm>
            <a:off x="5868000" y="6366180"/>
            <a:ext cx="900000" cy="21977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6350">
            <a:solidFill>
              <a:schemeClr val="tx1"/>
            </a:solidFill>
          </a:ln>
          <a:effec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Poradnia Genetyczna</a:t>
            </a:r>
          </a:p>
        </p:txBody>
      </p:sp>
      <p:cxnSp>
        <p:nvCxnSpPr>
          <p:cNvPr id="20" name="Łącznik: łamany 19">
            <a:extLst>
              <a:ext uri="{FF2B5EF4-FFF2-40B4-BE49-F238E27FC236}">
                <a16:creationId xmlns:a16="http://schemas.microsoft.com/office/drawing/2014/main" id="{5D4447C6-D5C1-F884-3D3E-A8E7EDB09EC9}"/>
              </a:ext>
            </a:extLst>
          </p:cNvPr>
          <p:cNvCxnSpPr>
            <a:cxnSpLocks/>
            <a:stCxn id="2092" idx="3"/>
            <a:endCxn id="13" idx="1"/>
          </p:cNvCxnSpPr>
          <p:nvPr/>
        </p:nvCxnSpPr>
        <p:spPr>
          <a:xfrm>
            <a:off x="4662998" y="1943995"/>
            <a:ext cx="199444" cy="360234"/>
          </a:xfrm>
          <a:prstGeom prst="bentConnector3">
            <a:avLst>
              <a:gd name="adj1" fmla="val 50000"/>
            </a:avLst>
          </a:prstGeom>
          <a:ln w="6350">
            <a:headEnd type="oval" w="sm" len="sm"/>
            <a:tailEnd type="stealth" w="sm" len="sm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81351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2451</TotalTime>
  <Words>620</Words>
  <Application>Microsoft Office PowerPoint</Application>
  <PresentationFormat>Panoramiczny</PresentationFormat>
  <Paragraphs>181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Schemat organizacyjny USK w Białymstoku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Schemat organizacyjny USK w Białymstoku</dc:title>
  <dc:creator>Konrad Gacuta</dc:creator>
  <cp:lastModifiedBy>Emilia Jachimska</cp:lastModifiedBy>
  <cp:revision>37</cp:revision>
  <dcterms:created xsi:type="dcterms:W3CDTF">2022-11-02T10:43:06Z</dcterms:created>
  <dcterms:modified xsi:type="dcterms:W3CDTF">2023-05-26T05:39:50Z</dcterms:modified>
</cp:coreProperties>
</file>